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285" r:id="rId2"/>
    <p:sldId id="298" r:id="rId3"/>
    <p:sldId id="286" r:id="rId4"/>
    <p:sldId id="257" r:id="rId5"/>
    <p:sldId id="258" r:id="rId6"/>
    <p:sldId id="259" r:id="rId7"/>
    <p:sldId id="287" r:id="rId8"/>
    <p:sldId id="260" r:id="rId9"/>
    <p:sldId id="261" r:id="rId10"/>
    <p:sldId id="264" r:id="rId11"/>
    <p:sldId id="265" r:id="rId12"/>
    <p:sldId id="266" r:id="rId13"/>
    <p:sldId id="267" r:id="rId14"/>
    <p:sldId id="303" r:id="rId15"/>
    <p:sldId id="268" r:id="rId16"/>
    <p:sldId id="270" r:id="rId17"/>
    <p:sldId id="271" r:id="rId18"/>
    <p:sldId id="272" r:id="rId19"/>
    <p:sldId id="273" r:id="rId20"/>
    <p:sldId id="277" r:id="rId21"/>
    <p:sldId id="278" r:id="rId22"/>
    <p:sldId id="279" r:id="rId23"/>
    <p:sldId id="280" r:id="rId24"/>
    <p:sldId id="281" r:id="rId25"/>
    <p:sldId id="282" r:id="rId26"/>
    <p:sldId id="283" r:id="rId27"/>
    <p:sldId id="289" r:id="rId28"/>
    <p:sldId id="290" r:id="rId29"/>
    <p:sldId id="302" r:id="rId30"/>
    <p:sldId id="291" r:id="rId31"/>
    <p:sldId id="300" r:id="rId32"/>
    <p:sldId id="292" r:id="rId33"/>
    <p:sldId id="293" r:id="rId34"/>
    <p:sldId id="295" r:id="rId35"/>
    <p:sldId id="299" r:id="rId36"/>
    <p:sldId id="296" r:id="rId37"/>
    <p:sldId id="297" r:id="rId38"/>
    <p:sldId id="304"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7826" autoAdjust="0"/>
  </p:normalViewPr>
  <p:slideViewPr>
    <p:cSldViewPr>
      <p:cViewPr varScale="1">
        <p:scale>
          <a:sx n="85" d="100"/>
          <a:sy n="85" d="100"/>
        </p:scale>
        <p:origin x="-28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57A9FF-6D94-4161-B5E6-B09F5112604F}" type="datetimeFigureOut">
              <a:rPr lang="ru-RU" smtClean="0"/>
              <a:pPr/>
              <a:t>31.10.2018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F7E4D3-43FC-4AB7-BF90-0518EDBB2B4A}"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5F7E4D3-43FC-4AB7-BF90-0518EDBB2B4A}" type="slidenum">
              <a:rPr lang="ru-RU" smtClean="0"/>
              <a:pPr/>
              <a:t>24</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5F7E4D3-43FC-4AB7-BF90-0518EDBB2B4A}" type="slidenum">
              <a:rPr lang="ru-RU" smtClean="0"/>
              <a:pPr/>
              <a:t>28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5B106E36-FD25-4E2D-B0AA-010F637433A0}" type="datetimeFigureOut">
              <a:rPr lang="ru-RU" smtClean="0"/>
              <a:pPr/>
              <a:t>31.10.2018</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31.10.2018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31.10.2018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31.10.2018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7" name="Заголовок 6"/>
          <p:cNvSpPr>
            <a:spLocks noGrp="1"/>
          </p:cNvSpPr>
          <p:nvPr>
            <p:ph type="title"/>
          </p:nvPr>
        </p:nvSpPr>
        <p:spPr/>
        <p:txBody>
          <a:bodyPr rtlCol="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31.10.2018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31.10.2018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p:txBody>
          <a:bodyPr rtlCol="0"/>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31.10.2018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31.10.2018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6" name="Заголовок 5"/>
          <p:cNvSpPr>
            <a:spLocks noGrp="1"/>
          </p:cNvSpPr>
          <p:nvPr>
            <p:ph type="title"/>
          </p:nvPr>
        </p:nvSpPr>
        <p:spPr/>
        <p:txBody>
          <a:bodyPr rtlCol="0"/>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31.10.2018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p>
            <a:fld id="{5B106E36-FD25-4E2D-B0AA-010F637433A0}" type="datetimeFigureOut">
              <a:rPr lang="ru-RU" smtClean="0"/>
              <a:pPr/>
              <a:t>31.10.2018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5B106E36-FD25-4E2D-B0AA-010F637433A0}" type="datetimeFigureOut">
              <a:rPr lang="ru-RU" smtClean="0"/>
              <a:pPr/>
              <a:t>31.10.2018</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725C68B6-61C2-468F-89AB-4B9F7531AA68}"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B106E36-FD25-4E2D-B0AA-010F637433A0}" type="datetimeFigureOut">
              <a:rPr lang="ru-RU" smtClean="0"/>
              <a:pPr/>
              <a:t>31.10.2018</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0" y="0"/>
            <a:ext cx="8981048" cy="58169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200"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200"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200" dirty="0" smtClean="0">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4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Тема</a:t>
            </a:r>
            <a:r>
              <a:rPr kumimoji="0" lang="ru-RU" sz="4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44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sz="4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Как вырастить кристалл</a:t>
            </a:r>
            <a:r>
              <a:rPr kumimoji="0" lang="ru-RU" sz="44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lang="ru-RU" sz="4000" dirty="0" smtClean="0">
              <a:latin typeface="Calibri"/>
              <a:cs typeface="Times New Roman" pitchFamily="18" charset="0"/>
            </a:endParaRPr>
          </a:p>
          <a:p>
            <a:pPr lvl="0" fontAlgn="base">
              <a:spcBef>
                <a:spcPct val="0"/>
              </a:spcBef>
              <a:spcAft>
                <a:spcPct val="0"/>
              </a:spcAft>
            </a:pPr>
            <a:r>
              <a:rPr lang="ru-RU" sz="3600" dirty="0" err="1" smtClean="0">
                <a:latin typeface="Times New Roman" pitchFamily="18" charset="0"/>
                <a:ea typeface="Times New Roman" pitchFamily="18" charset="0"/>
                <a:cs typeface="Times New Roman" pitchFamily="18" charset="0"/>
              </a:rPr>
              <a:t>Елдогир</a:t>
            </a:r>
            <a:r>
              <a:rPr lang="ru-RU" sz="3600" dirty="0" smtClean="0">
                <a:latin typeface="Times New Roman" pitchFamily="18" charset="0"/>
                <a:ea typeface="Times New Roman" pitchFamily="18" charset="0"/>
                <a:cs typeface="Times New Roman" pitchFamily="18" charset="0"/>
              </a:rPr>
              <a:t> Елена Тарасовна</a:t>
            </a:r>
            <a:endParaRPr lang="ru-RU" sz="3600" dirty="0" smtClean="0">
              <a:latin typeface="Arial" pitchFamily="34" charset="0"/>
              <a:cs typeface="Arial" pitchFamily="34" charset="0"/>
            </a:endParaRPr>
          </a:p>
          <a:p>
            <a:pPr lvl="0" eaLnBrk="0" fontAlgn="base" hangingPunct="0">
              <a:spcBef>
                <a:spcPct val="0"/>
              </a:spcBef>
              <a:spcAft>
                <a:spcPct val="0"/>
              </a:spcAft>
            </a:pPr>
            <a:r>
              <a:rPr lang="ru-RU" sz="3600" dirty="0" smtClean="0">
                <a:latin typeface="Times New Roman" pitchFamily="18" charset="0"/>
                <a:ea typeface="Times New Roman" pitchFamily="18" charset="0"/>
                <a:cs typeface="Times New Roman" pitchFamily="18" charset="0"/>
              </a:rPr>
              <a:t>п.Тура МКОУ </a:t>
            </a:r>
            <a:r>
              <a:rPr lang="ru-RU" sz="3600" dirty="0" err="1" smtClean="0">
                <a:latin typeface="Times New Roman" pitchFamily="18" charset="0"/>
                <a:ea typeface="Times New Roman" pitchFamily="18" charset="0"/>
                <a:cs typeface="Times New Roman" pitchFamily="18" charset="0"/>
              </a:rPr>
              <a:t>ТСОШ-и</a:t>
            </a:r>
            <a:r>
              <a:rPr lang="ru-RU" sz="3600" dirty="0" smtClean="0">
                <a:latin typeface="Times New Roman" pitchFamily="18" charset="0"/>
                <a:ea typeface="Times New Roman" pitchFamily="18" charset="0"/>
                <a:cs typeface="Times New Roman" pitchFamily="18" charset="0"/>
              </a:rPr>
              <a:t>  9</a:t>
            </a:r>
            <a:r>
              <a:rPr lang="ru-RU" sz="3600" dirty="0" smtClean="0">
                <a:latin typeface="Calibri"/>
                <a:ea typeface="Times New Roman" pitchFamily="18" charset="0"/>
                <a:cs typeface="Times New Roman" pitchFamily="18" charset="0"/>
              </a:rPr>
              <a:t>»</a:t>
            </a:r>
            <a:r>
              <a:rPr lang="ru-RU" sz="3600" dirty="0" smtClean="0">
                <a:latin typeface="Times New Roman" pitchFamily="18" charset="0"/>
                <a:ea typeface="Times New Roman" pitchFamily="18" charset="0"/>
                <a:cs typeface="Times New Roman" pitchFamily="18" charset="0"/>
              </a:rPr>
              <a:t>б</a:t>
            </a:r>
            <a:r>
              <a:rPr lang="ru-RU" sz="3600" dirty="0" smtClean="0">
                <a:latin typeface="Calibri"/>
                <a:ea typeface="Times New Roman" pitchFamily="18" charset="0"/>
                <a:cs typeface="Times New Roman" pitchFamily="18" charset="0"/>
              </a:rPr>
              <a:t>»</a:t>
            </a:r>
            <a:r>
              <a:rPr lang="ru-RU" sz="3600" dirty="0" smtClean="0">
                <a:latin typeface="Times New Roman" pitchFamily="18" charset="0"/>
                <a:ea typeface="Times New Roman" pitchFamily="18" charset="0"/>
                <a:cs typeface="Times New Roman" pitchFamily="18" charset="0"/>
              </a:rPr>
              <a:t> класс</a:t>
            </a:r>
            <a:endParaRPr lang="ru-RU" sz="3600"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4000" b="0" i="0" u="none" strike="noStrike" cap="none" normalizeH="0" baseline="0" dirty="0" smtClean="0">
              <a:ln>
                <a:noFill/>
              </a:ln>
              <a:solidFill>
                <a:schemeClr val="tx1"/>
              </a:solidFill>
              <a:effectLst/>
              <a:latin typeface="Calibri"/>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Руководитель: Голышева Инесса Александровна</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учитель биологии и химии</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087.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091.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092.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094.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335846"/>
            <a:ext cx="6929486" cy="3785652"/>
          </a:xfrm>
          <a:prstGeom prst="rect">
            <a:avLst/>
          </a:prstGeom>
        </p:spPr>
        <p:txBody>
          <a:bodyPr wrap="square">
            <a:spAutoFit/>
          </a:bodyPr>
          <a:lstStyle/>
          <a:p>
            <a:r>
              <a:rPr lang="ru-RU" sz="2000" b="1" dirty="0" smtClean="0">
                <a:latin typeface="Times New Roman" pitchFamily="18" charset="0"/>
                <a:cs typeface="Times New Roman" pitchFamily="18" charset="0"/>
              </a:rPr>
              <a:t>Затем выбрали наиболее крупный из полученных кристаллов и обвязали ниткой. Приготовили горячий (50–60 °С) насыщенный раствор сульфата меди(II) и профильтровали его в новый стакан, который предварительно ополоснул горячей водой. В профильтрованный раствор поместили</a:t>
            </a:r>
          </a:p>
          <a:p>
            <a:r>
              <a:rPr lang="ru-RU" sz="2000" b="1" dirty="0" smtClean="0">
                <a:latin typeface="Times New Roman" pitchFamily="18" charset="0"/>
                <a:cs typeface="Times New Roman" pitchFamily="18" charset="0"/>
              </a:rPr>
              <a:t>кристаллик – затравку медного купороса на ниточке. Нитку можно завязать на карандаше. Учли, что кристалл начнет расти и увеличится в размерах. Поэтому расположили его в растворе примерно посередине от дна стакана и уровня жидкости в нем. Стакан накрыли фильтровальной бумагой. </a:t>
            </a:r>
            <a:endParaRPr lang="ru-RU" sz="2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095.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097.JPG"/>
          <p:cNvPicPr>
            <a:picLocks noChangeAspect="1"/>
          </p:cNvPicPr>
          <p:nvPr/>
        </p:nvPicPr>
        <p:blipFill>
          <a:blip r:embed="rId2" cstate="email"/>
          <a:stretch>
            <a:fillRect/>
          </a:stretch>
        </p:blipFill>
        <p:spPr>
          <a:xfrm rot="5400000">
            <a:off x="1482308" y="665045"/>
            <a:ext cx="6287315" cy="5394344"/>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098.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00.JPG"/>
          <p:cNvPicPr>
            <a:picLocks noChangeAspect="1"/>
          </p:cNvPicPr>
          <p:nvPr/>
        </p:nvPicPr>
        <p:blipFill>
          <a:blip r:embed="rId2" cstate="email"/>
          <a:stretch>
            <a:fillRect/>
          </a:stretch>
        </p:blipFill>
        <p:spPr>
          <a:xfrm>
            <a:off x="0" y="0"/>
            <a:ext cx="9144000" cy="6858000"/>
          </a:xfrm>
          <a:prstGeom prst="rect">
            <a:avLst/>
          </a:prstGeom>
        </p:spPr>
      </p:pic>
      <p:pic>
        <p:nvPicPr>
          <p:cNvPr id="3" name="Рисунок 2" descr="DSCN0103.JPG"/>
          <p:cNvPicPr>
            <a:picLocks noChangeAspect="1"/>
          </p:cNvPicPr>
          <p:nvPr/>
        </p:nvPicPr>
        <p:blipFill>
          <a:blip r:embed="rId3" cstate="email"/>
          <a:stretch>
            <a:fillRect/>
          </a:stretch>
        </p:blipFill>
        <p:spPr>
          <a:xfrm>
            <a:off x="500034" y="0"/>
            <a:ext cx="8643966" cy="68580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00.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age16"/>
          <p:cNvPicPr/>
          <p:nvPr/>
        </p:nvPicPr>
        <p:blipFill>
          <a:blip r:embed="rId2"/>
          <a:srcRect/>
          <a:stretch>
            <a:fillRect/>
          </a:stretch>
        </p:blipFill>
        <p:spPr bwMode="auto">
          <a:xfrm>
            <a:off x="1285852" y="1714489"/>
            <a:ext cx="5786478" cy="2424124"/>
          </a:xfrm>
          <a:prstGeom prst="rect">
            <a:avLst/>
          </a:prstGeom>
          <a:noFill/>
          <a:ln w="9525">
            <a:noFill/>
            <a:miter lim="800000"/>
            <a:headEnd/>
            <a:tailEnd/>
          </a:ln>
        </p:spPr>
      </p:pic>
      <p:sp>
        <p:nvSpPr>
          <p:cNvPr id="2049" name="Rectangle 1"/>
          <p:cNvSpPr>
            <a:spLocks noChangeArrowheads="1"/>
          </p:cNvSpPr>
          <p:nvPr/>
        </p:nvSpPr>
        <p:spPr bwMode="auto">
          <a:xfrm>
            <a:off x="928662" y="214290"/>
            <a:ext cx="671517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Глава 1. Что такое кристалл</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1.1 Строение и свойства кристаллов</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4" name="Таблица 3"/>
          <p:cNvGraphicFramePr>
            <a:graphicFrameLocks noGrp="1"/>
          </p:cNvGraphicFramePr>
          <p:nvPr/>
        </p:nvGraphicFramePr>
        <p:xfrm>
          <a:off x="857224" y="3901764"/>
          <a:ext cx="6858048" cy="2369820"/>
        </p:xfrm>
        <a:graphic>
          <a:graphicData uri="http://schemas.openxmlformats.org/drawingml/2006/table">
            <a:tbl>
              <a:tblPr/>
              <a:tblGrid>
                <a:gridCol w="2286016">
                  <a:extLst>
                    <a:ext uri="{9D8B030D-6E8A-4147-A177-3AD203B41FA5}">
                      <a16:colId xmlns:a16="http://schemas.microsoft.com/office/drawing/2014/main" xmlns="" val="20000"/>
                    </a:ext>
                  </a:extLst>
                </a:gridCol>
                <a:gridCol w="2286016">
                  <a:extLst>
                    <a:ext uri="{9D8B030D-6E8A-4147-A177-3AD203B41FA5}">
                      <a16:colId xmlns:a16="http://schemas.microsoft.com/office/drawing/2014/main" xmlns="" val="20001"/>
                    </a:ext>
                  </a:extLst>
                </a:gridCol>
                <a:gridCol w="2286016">
                  <a:extLst>
                    <a:ext uri="{9D8B030D-6E8A-4147-A177-3AD203B41FA5}">
                      <a16:colId xmlns:a16="http://schemas.microsoft.com/office/drawing/2014/main" xmlns="" val="20002"/>
                    </a:ext>
                  </a:extLst>
                </a:gridCol>
              </a:tblGrid>
              <a:tr h="519621">
                <a:tc>
                  <a:txBody>
                    <a:bodyPr/>
                    <a:lstStyle/>
                    <a:p>
                      <a:pPr algn="just">
                        <a:lnSpc>
                          <a:spcPct val="115000"/>
                        </a:lnSpc>
                        <a:spcAft>
                          <a:spcPts val="0"/>
                        </a:spcAft>
                      </a:pPr>
                      <a:r>
                        <a:rPr lang="ru-RU" sz="2400" i="1" dirty="0">
                          <a:latin typeface="Times New Roman"/>
                          <a:ea typeface="Times New Roman"/>
                          <a:cs typeface="Times New Roman"/>
                        </a:rPr>
                        <a:t>А</a:t>
                      </a:r>
                      <a:r>
                        <a:rPr lang="ru-RU" sz="2400" dirty="0">
                          <a:latin typeface="Times New Roman"/>
                          <a:ea typeface="Times New Roman"/>
                          <a:cs typeface="Times New Roman"/>
                        </a:rPr>
                        <a:t>).</a:t>
                      </a:r>
                      <a:endParaRPr lang="ru-RU" sz="2400" dirty="0">
                        <a:latin typeface="Calibri"/>
                        <a:ea typeface="Times New Roman"/>
                        <a:cs typeface="Times New Roman"/>
                      </a:endParaRPr>
                    </a:p>
                  </a:txBody>
                  <a:tcPr marL="66675" marR="66675" marT="66675" marB="66675">
                    <a:lnL>
                      <a:noFill/>
                    </a:lnL>
                    <a:lnR>
                      <a:noFill/>
                    </a:lnR>
                    <a:lnT>
                      <a:noFill/>
                    </a:lnT>
                    <a:lnB>
                      <a:noFill/>
                    </a:lnB>
                  </a:tcPr>
                </a:tc>
                <a:tc>
                  <a:txBody>
                    <a:bodyPr/>
                    <a:lstStyle/>
                    <a:p>
                      <a:pPr algn="just">
                        <a:lnSpc>
                          <a:spcPct val="115000"/>
                        </a:lnSpc>
                        <a:spcAft>
                          <a:spcPts val="0"/>
                        </a:spcAft>
                      </a:pPr>
                      <a:r>
                        <a:rPr lang="ru-RU" sz="2400" i="1" dirty="0">
                          <a:latin typeface="Times New Roman"/>
                          <a:ea typeface="Times New Roman"/>
                          <a:cs typeface="Times New Roman"/>
                        </a:rPr>
                        <a:t>Б</a:t>
                      </a:r>
                      <a:r>
                        <a:rPr lang="ru-RU" sz="2400" dirty="0">
                          <a:latin typeface="Times New Roman"/>
                          <a:ea typeface="Times New Roman"/>
                          <a:cs typeface="Times New Roman"/>
                        </a:rPr>
                        <a:t>).</a:t>
                      </a:r>
                      <a:endParaRPr lang="ru-RU" sz="2400" dirty="0">
                        <a:latin typeface="Calibri"/>
                        <a:ea typeface="Times New Roman"/>
                        <a:cs typeface="Times New Roman"/>
                      </a:endParaRPr>
                    </a:p>
                  </a:txBody>
                  <a:tcPr marL="66675" marR="66675" marT="66675" marB="66675">
                    <a:lnL>
                      <a:noFill/>
                    </a:lnL>
                    <a:lnR>
                      <a:noFill/>
                    </a:lnR>
                    <a:lnT>
                      <a:noFill/>
                    </a:lnT>
                    <a:lnB>
                      <a:noFill/>
                    </a:lnB>
                  </a:tcPr>
                </a:tc>
                <a:tc>
                  <a:txBody>
                    <a:bodyPr/>
                    <a:lstStyle/>
                    <a:p>
                      <a:pPr algn="just">
                        <a:lnSpc>
                          <a:spcPct val="115000"/>
                        </a:lnSpc>
                        <a:spcAft>
                          <a:spcPts val="0"/>
                        </a:spcAft>
                      </a:pPr>
                      <a:r>
                        <a:rPr lang="ru-RU" sz="2400" i="1" dirty="0">
                          <a:latin typeface="Times New Roman"/>
                          <a:ea typeface="Times New Roman"/>
                          <a:cs typeface="Times New Roman"/>
                        </a:rPr>
                        <a:t>В</a:t>
                      </a:r>
                      <a:r>
                        <a:rPr lang="ru-RU" sz="2400" dirty="0">
                          <a:latin typeface="Times New Roman"/>
                          <a:ea typeface="Times New Roman"/>
                          <a:cs typeface="Times New Roman"/>
                        </a:rPr>
                        <a:t>).</a:t>
                      </a:r>
                      <a:endParaRPr lang="ru-RU" sz="2400" dirty="0">
                        <a:latin typeface="Calibri"/>
                        <a:ea typeface="Times New Roman"/>
                        <a:cs typeface="Times New Roman"/>
                      </a:endParaRPr>
                    </a:p>
                  </a:txBody>
                  <a:tcPr marL="66675" marR="66675" marT="66675" marB="66675">
                    <a:lnL>
                      <a:noFill/>
                    </a:lnL>
                    <a:lnR>
                      <a:noFill/>
                    </a:lnR>
                    <a:lnT>
                      <a:noFill/>
                    </a:lnT>
                    <a:lnB>
                      <a:noFill/>
                    </a:lnB>
                  </a:tcPr>
                </a:tc>
                <a:extLst>
                  <a:ext uri="{0D108BD9-81ED-4DB2-BD59-A6C34878D82A}">
                    <a16:rowId xmlns:a16="http://schemas.microsoft.com/office/drawing/2014/main" xmlns="" val="10000"/>
                  </a:ext>
                </a:extLst>
              </a:tr>
              <a:tr h="1626809">
                <a:tc gridSpan="3">
                  <a:txBody>
                    <a:bodyPr/>
                    <a:lstStyle/>
                    <a:p>
                      <a:pPr algn="just">
                        <a:lnSpc>
                          <a:spcPct val="115000"/>
                        </a:lnSpc>
                        <a:spcAft>
                          <a:spcPts val="0"/>
                        </a:spcAft>
                      </a:pPr>
                      <a:r>
                        <a:rPr lang="ru-RU" sz="2400" i="1" dirty="0">
                          <a:latin typeface="Times New Roman"/>
                          <a:ea typeface="Times New Roman"/>
                          <a:cs typeface="Times New Roman"/>
                        </a:rPr>
                        <a:t>А </a:t>
                      </a:r>
                      <a:r>
                        <a:rPr lang="ru-RU" sz="2400" dirty="0">
                          <a:latin typeface="Times New Roman"/>
                          <a:ea typeface="Times New Roman"/>
                          <a:cs typeface="Times New Roman"/>
                        </a:rPr>
                        <a:t>– Монокристалл медного купороса – это призма, в сечении которой лежит ромб. </a:t>
                      </a:r>
                      <a:endParaRPr lang="ru-RU" sz="2400" dirty="0">
                        <a:latin typeface="Calibri"/>
                        <a:ea typeface="Times New Roman"/>
                        <a:cs typeface="Times New Roman"/>
                      </a:endParaRPr>
                    </a:p>
                    <a:p>
                      <a:pPr algn="just">
                        <a:lnSpc>
                          <a:spcPct val="115000"/>
                        </a:lnSpc>
                        <a:spcAft>
                          <a:spcPts val="0"/>
                        </a:spcAft>
                      </a:pPr>
                      <a:r>
                        <a:rPr lang="ru-RU" sz="2400" i="1" dirty="0">
                          <a:latin typeface="Times New Roman"/>
                          <a:ea typeface="Times New Roman"/>
                          <a:cs typeface="Times New Roman"/>
                        </a:rPr>
                        <a:t>Б</a:t>
                      </a:r>
                      <a:r>
                        <a:rPr lang="ru-RU" sz="2400" dirty="0">
                          <a:latin typeface="Times New Roman"/>
                          <a:ea typeface="Times New Roman"/>
                          <a:cs typeface="Times New Roman"/>
                        </a:rPr>
                        <a:t> – Монокристалл квасцов – октаэдр.</a:t>
                      </a:r>
                      <a:endParaRPr lang="ru-RU" sz="2400" dirty="0">
                        <a:latin typeface="Calibri"/>
                        <a:ea typeface="Times New Roman"/>
                        <a:cs typeface="Times New Roman"/>
                      </a:endParaRPr>
                    </a:p>
                    <a:p>
                      <a:pPr algn="just">
                        <a:lnSpc>
                          <a:spcPct val="115000"/>
                        </a:lnSpc>
                        <a:spcAft>
                          <a:spcPts val="0"/>
                        </a:spcAft>
                      </a:pPr>
                      <a:r>
                        <a:rPr lang="ru-RU" sz="2400" i="1" dirty="0">
                          <a:latin typeface="Times New Roman"/>
                          <a:ea typeface="Times New Roman"/>
                          <a:cs typeface="Times New Roman"/>
                        </a:rPr>
                        <a:t>В</a:t>
                      </a:r>
                      <a:r>
                        <a:rPr lang="ru-RU" sz="2400" dirty="0">
                          <a:latin typeface="Times New Roman"/>
                          <a:ea typeface="Times New Roman"/>
                          <a:cs typeface="Times New Roman"/>
                        </a:rPr>
                        <a:t> – Монокристалл хлорида натрия – куб.</a:t>
                      </a:r>
                      <a:endParaRPr lang="ru-RU" sz="2400" dirty="0">
                        <a:latin typeface="Calibri"/>
                        <a:ea typeface="Times New Roman"/>
                        <a:cs typeface="Times New Roman"/>
                      </a:endParaRPr>
                    </a:p>
                  </a:txBody>
                  <a:tcPr marL="66675" marR="66675" marT="66675" marB="66675">
                    <a:lnL>
                      <a:noFill/>
                    </a:lnL>
                    <a:lnR>
                      <a:noFill/>
                    </a:lnR>
                    <a:lnT>
                      <a:noFill/>
                    </a:lnT>
                    <a:lnB>
                      <a:noFill/>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xmlns="" val="10001"/>
                  </a:ext>
                </a:extLst>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04.JPG"/>
          <p:cNvPicPr>
            <a:picLocks noChangeAspect="1"/>
          </p:cNvPicPr>
          <p:nvPr/>
        </p:nvPicPr>
        <p:blipFill>
          <a:blip r:embed="rId2" cstate="email"/>
          <a:stretch>
            <a:fillRect/>
          </a:stretch>
        </p:blipFill>
        <p:spPr>
          <a:xfrm>
            <a:off x="857224" y="1357298"/>
            <a:ext cx="5000660" cy="4643470"/>
          </a:xfrm>
          <a:prstGeom prst="rect">
            <a:avLst/>
          </a:prstGeom>
        </p:spPr>
      </p:pic>
      <p:sp>
        <p:nvSpPr>
          <p:cNvPr id="21505" name="Rectangle 1"/>
          <p:cNvSpPr>
            <a:spLocks noChangeArrowheads="1"/>
          </p:cNvSpPr>
          <p:nvPr/>
        </p:nvSpPr>
        <p:spPr bwMode="auto">
          <a:xfrm>
            <a:off x="714348" y="357166"/>
            <a:ext cx="635798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Получение кристалла-затравки.</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05.JPG"/>
          <p:cNvPicPr>
            <a:picLocks noChangeAspect="1"/>
          </p:cNvPicPr>
          <p:nvPr/>
        </p:nvPicPr>
        <p:blipFill>
          <a:blip r:embed="rId2" cstate="email"/>
          <a:stretch>
            <a:fillRect/>
          </a:stretch>
        </p:blipFill>
        <p:spPr>
          <a:xfrm>
            <a:off x="0" y="0"/>
            <a:ext cx="9144000" cy="6858000"/>
          </a:xfrm>
          <a:prstGeom prst="rect">
            <a:avLst/>
          </a:prstGeom>
        </p:spPr>
      </p:pic>
      <p:pic>
        <p:nvPicPr>
          <p:cNvPr id="3" name="Рисунок 2" descr="DSCN0121.JPG"/>
          <p:cNvPicPr>
            <a:picLocks noChangeAspect="1"/>
          </p:cNvPicPr>
          <p:nvPr/>
        </p:nvPicPr>
        <p:blipFill>
          <a:blip r:embed="rId3"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05.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23.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p:cNvPicPr>
            <a:picLocks noChangeAspect="1" noChangeArrowheads="1"/>
          </p:cNvPicPr>
          <p:nvPr/>
        </p:nvPicPr>
        <p:blipFill>
          <a:blip r:embed="rId3"/>
          <a:srcRect/>
          <a:stretch>
            <a:fillRect/>
          </a:stretch>
        </p:blipFill>
        <p:spPr bwMode="auto">
          <a:xfrm>
            <a:off x="2643174" y="642918"/>
            <a:ext cx="4071966" cy="54292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25.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28.JPG"/>
          <p:cNvPicPr>
            <a:picLocks noChangeAspect="1"/>
          </p:cNvPicPr>
          <p:nvPr/>
        </p:nvPicPr>
        <p:blipFill>
          <a:blip r:embed="rId2" cstate="email"/>
          <a:stretch>
            <a:fillRect/>
          </a:stretch>
        </p:blipFill>
        <p:spPr>
          <a:xfrm rot="5400000">
            <a:off x="250001" y="1393017"/>
            <a:ext cx="5929354" cy="3714776"/>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714350" y="1071547"/>
          <a:ext cx="7715302" cy="4308159"/>
        </p:xfrm>
        <a:graphic>
          <a:graphicData uri="http://schemas.openxmlformats.org/drawingml/2006/table">
            <a:tbl>
              <a:tblPr/>
              <a:tblGrid>
                <a:gridCol w="2130891">
                  <a:extLst>
                    <a:ext uri="{9D8B030D-6E8A-4147-A177-3AD203B41FA5}">
                      <a16:colId xmlns:a16="http://schemas.microsoft.com/office/drawing/2014/main" xmlns="" val="20000"/>
                    </a:ext>
                  </a:extLst>
                </a:gridCol>
                <a:gridCol w="3012643">
                  <a:extLst>
                    <a:ext uri="{9D8B030D-6E8A-4147-A177-3AD203B41FA5}">
                      <a16:colId xmlns:a16="http://schemas.microsoft.com/office/drawing/2014/main" xmlns="" val="20001"/>
                    </a:ext>
                  </a:extLst>
                </a:gridCol>
                <a:gridCol w="2571768">
                  <a:extLst>
                    <a:ext uri="{9D8B030D-6E8A-4147-A177-3AD203B41FA5}">
                      <a16:colId xmlns:a16="http://schemas.microsoft.com/office/drawing/2014/main" xmlns="" val="20002"/>
                    </a:ext>
                  </a:extLst>
                </a:gridCol>
              </a:tblGrid>
              <a:tr h="345759">
                <a:tc>
                  <a:txBody>
                    <a:bodyPr/>
                    <a:lstStyle/>
                    <a:p>
                      <a:pPr algn="just">
                        <a:spcAft>
                          <a:spcPts val="0"/>
                        </a:spcAft>
                      </a:pPr>
                      <a:r>
                        <a:rPr lang="ru-RU" sz="2000" b="1" dirty="0">
                          <a:latin typeface="Times New Roman"/>
                          <a:ea typeface="Times New Roman"/>
                          <a:cs typeface="Times New Roman"/>
                        </a:rPr>
                        <a:t>Периоды наблюдений</a:t>
                      </a:r>
                      <a:endParaRPr lang="ru-RU"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b="1">
                          <a:solidFill>
                            <a:srgbClr val="000000"/>
                          </a:solidFill>
                          <a:latin typeface="Times New Roman"/>
                          <a:ea typeface="Times New Roman"/>
                        </a:rPr>
                        <a:t>Описание действий </a:t>
                      </a:r>
                      <a:endParaRPr lang="ru-RU" sz="2000">
                        <a:solidFill>
                          <a:srgbClr val="000000"/>
                        </a:solidFill>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2000" b="1">
                          <a:latin typeface="Times New Roman"/>
                          <a:ea typeface="Times New Roman"/>
                          <a:cs typeface="Times New Roman"/>
                        </a:rPr>
                        <a:t>Полученные результаты</a:t>
                      </a:r>
                      <a:endParaRPr lang="ru-RU" sz="20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45759">
                <a:tc>
                  <a:txBody>
                    <a:bodyPr/>
                    <a:lstStyle/>
                    <a:p>
                      <a:pPr>
                        <a:spcAft>
                          <a:spcPts val="0"/>
                        </a:spcAft>
                      </a:pPr>
                      <a:r>
                        <a:rPr lang="ru-RU" sz="2000" dirty="0">
                          <a:solidFill>
                            <a:srgbClr val="000000"/>
                          </a:solidFill>
                          <a:latin typeface="Times New Roman"/>
                          <a:ea typeface="Times New Roman"/>
                        </a:rPr>
                        <a:t>1-й день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dirty="0" smtClean="0">
                          <a:solidFill>
                            <a:srgbClr val="000000"/>
                          </a:solidFill>
                          <a:latin typeface="Times New Roman"/>
                          <a:ea typeface="Times New Roman"/>
                        </a:rPr>
                        <a:t>Приготовила  </a:t>
                      </a:r>
                      <a:r>
                        <a:rPr lang="ru-RU" sz="2000" dirty="0">
                          <a:solidFill>
                            <a:srgbClr val="000000"/>
                          </a:solidFill>
                          <a:latin typeface="Times New Roman"/>
                          <a:ea typeface="Times New Roman"/>
                        </a:rPr>
                        <a:t>раствор</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a:solidFill>
                            <a:srgbClr val="000000"/>
                          </a:solidFill>
                          <a:latin typeface="Times New Roman"/>
                          <a:ea typeface="Times New Roman"/>
                        </a:rPr>
                        <a:t>1 – видимых изменений нет.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728797">
                <a:tc>
                  <a:txBody>
                    <a:bodyPr/>
                    <a:lstStyle/>
                    <a:p>
                      <a:pPr>
                        <a:spcAft>
                          <a:spcPts val="0"/>
                        </a:spcAft>
                      </a:pPr>
                      <a:r>
                        <a:rPr lang="ru-RU" sz="2000" dirty="0">
                          <a:solidFill>
                            <a:srgbClr val="000000"/>
                          </a:solidFill>
                          <a:latin typeface="Times New Roman"/>
                          <a:ea typeface="Times New Roman"/>
                        </a:rPr>
                        <a:t>2-й день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2000" dirty="0">
                          <a:latin typeface="Times New Roman"/>
                          <a:ea typeface="Times New Roman"/>
                          <a:cs typeface="Times New Roman"/>
                        </a:rPr>
                        <a:t>В стакан </a:t>
                      </a:r>
                      <a:r>
                        <a:rPr lang="ru-RU" sz="2000" dirty="0" smtClean="0">
                          <a:latin typeface="Times New Roman"/>
                          <a:ea typeface="Times New Roman"/>
                          <a:cs typeface="Times New Roman"/>
                        </a:rPr>
                        <a:t>поместила </a:t>
                      </a:r>
                      <a:r>
                        <a:rPr lang="ru-RU" sz="2000" dirty="0">
                          <a:latin typeface="Times New Roman"/>
                          <a:ea typeface="Times New Roman"/>
                          <a:cs typeface="Times New Roman"/>
                        </a:rPr>
                        <a:t>кристаллик – «затравку»</a:t>
                      </a:r>
                      <a:endParaRPr lang="ru-RU"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2000" dirty="0" err="1" smtClean="0">
                          <a:latin typeface="Times New Roman"/>
                          <a:ea typeface="Times New Roman"/>
                          <a:cs typeface="Times New Roman"/>
                        </a:rPr>
                        <a:t>Пошѐл </a:t>
                      </a:r>
                      <a:r>
                        <a:rPr lang="ru-RU" sz="2000" dirty="0">
                          <a:latin typeface="Times New Roman"/>
                          <a:ea typeface="Times New Roman"/>
                          <a:cs typeface="Times New Roman"/>
                        </a:rPr>
                        <a:t>процесс кристаллизации, выразившийся в образовании кристалликов на нитке и на стенках стакана.</a:t>
                      </a:r>
                      <a:endParaRPr lang="ru-RU"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345759">
                <a:tc>
                  <a:txBody>
                    <a:bodyPr/>
                    <a:lstStyle/>
                    <a:p>
                      <a:pPr>
                        <a:spcAft>
                          <a:spcPts val="0"/>
                        </a:spcAft>
                      </a:pPr>
                      <a:r>
                        <a:rPr lang="ru-RU" sz="2000">
                          <a:solidFill>
                            <a:srgbClr val="000000"/>
                          </a:solidFill>
                          <a:latin typeface="Times New Roman"/>
                          <a:ea typeface="Times New Roman"/>
                        </a:rPr>
                        <a:t>7-й день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dirty="0" smtClean="0">
                          <a:solidFill>
                            <a:srgbClr val="000000"/>
                          </a:solidFill>
                          <a:latin typeface="Times New Roman"/>
                          <a:ea typeface="Times New Roman"/>
                        </a:rPr>
                        <a:t>Добавила  </a:t>
                      </a:r>
                      <a:r>
                        <a:rPr lang="ru-RU" sz="2000" dirty="0">
                          <a:solidFill>
                            <a:srgbClr val="000000"/>
                          </a:solidFill>
                          <a:latin typeface="Times New Roman"/>
                          <a:ea typeface="Times New Roman"/>
                        </a:rPr>
                        <a:t>новый раствор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2000" dirty="0">
                          <a:latin typeface="Times New Roman"/>
                          <a:ea typeface="Times New Roman"/>
                          <a:cs typeface="Times New Roman"/>
                        </a:rPr>
                        <a:t>Кристаллы растут на 1мм</a:t>
                      </a:r>
                      <a:endParaRPr lang="ru-RU" sz="20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45759">
                <a:tc>
                  <a:txBody>
                    <a:bodyPr/>
                    <a:lstStyle/>
                    <a:p>
                      <a:pPr algn="just">
                        <a:spcAft>
                          <a:spcPts val="0"/>
                        </a:spcAft>
                      </a:pPr>
                      <a:r>
                        <a:rPr lang="ru-RU" sz="2000">
                          <a:latin typeface="Times New Roman"/>
                          <a:ea typeface="Times New Roman"/>
                          <a:cs typeface="Times New Roman"/>
                        </a:rPr>
                        <a:t>14-й день</a:t>
                      </a:r>
                      <a:endParaRPr lang="ru-RU" sz="20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ru-RU" sz="2000">
                        <a:solidFill>
                          <a:srgbClr val="000000"/>
                        </a:solidFill>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2000" dirty="0">
                          <a:solidFill>
                            <a:srgbClr val="000000"/>
                          </a:solidFill>
                          <a:latin typeface="Times New Roman"/>
                          <a:ea typeface="Times New Roman"/>
                        </a:rPr>
                        <a:t>Кристалл вырос- </a:t>
                      </a:r>
                      <a:r>
                        <a:rPr lang="ru-RU" sz="2000" dirty="0" smtClean="0">
                          <a:solidFill>
                            <a:srgbClr val="000000"/>
                          </a:solidFill>
                          <a:latin typeface="Times New Roman"/>
                          <a:ea typeface="Times New Roman"/>
                        </a:rPr>
                        <a:t>2</a:t>
                      </a:r>
                      <a:r>
                        <a:rPr lang="ru-RU" sz="2000" baseline="0" dirty="0" smtClean="0">
                          <a:solidFill>
                            <a:srgbClr val="000000"/>
                          </a:solidFill>
                          <a:latin typeface="Times New Roman"/>
                          <a:ea typeface="Times New Roman"/>
                        </a:rPr>
                        <a:t> </a:t>
                      </a:r>
                      <a:r>
                        <a:rPr lang="ru-RU" sz="2000" dirty="0" smtClean="0">
                          <a:solidFill>
                            <a:srgbClr val="000000"/>
                          </a:solidFill>
                          <a:latin typeface="Times New Roman"/>
                          <a:ea typeface="Times New Roman"/>
                        </a:rPr>
                        <a:t>см </a:t>
                      </a:r>
                      <a:endParaRPr lang="ru-RU" sz="2000" dirty="0">
                        <a:solidFill>
                          <a:srgbClr val="000000"/>
                        </a:solidFill>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5836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3313" name="Rectangle 1"/>
          <p:cNvSpPr>
            <a:spLocks noChangeArrowheads="1"/>
          </p:cNvSpPr>
          <p:nvPr/>
        </p:nvSpPr>
        <p:spPr bwMode="auto">
          <a:xfrm>
            <a:off x="500034" y="214290"/>
            <a:ext cx="600079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2.2 Результаты эксперимента.</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35.JPG"/>
          <p:cNvPicPr>
            <a:picLocks noChangeAspect="1"/>
          </p:cNvPicPr>
          <p:nvPr/>
        </p:nvPicPr>
        <p:blipFill>
          <a:blip r:embed="rId3" cstate="email"/>
          <a:stretch>
            <a:fillRect/>
          </a:stretch>
        </p:blipFill>
        <p:spPr>
          <a:xfrm>
            <a:off x="0" y="1000108"/>
            <a:ext cx="7358082" cy="5500726"/>
          </a:xfrm>
          <a:prstGeom prst="rect">
            <a:avLst/>
          </a:prstGeom>
        </p:spPr>
      </p:pic>
      <p:sp>
        <p:nvSpPr>
          <p:cNvPr id="10241" name="Rectangle 1"/>
          <p:cNvSpPr>
            <a:spLocks noChangeArrowheads="1"/>
          </p:cNvSpPr>
          <p:nvPr/>
        </p:nvSpPr>
        <p:spPr bwMode="auto">
          <a:xfrm>
            <a:off x="928662" y="0"/>
            <a:ext cx="6715172"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Кристалл, выращенный при медленном охлаждении,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имеет более крупные грани.</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71472" y="1000108"/>
            <a:ext cx="7215238" cy="4832092"/>
          </a:xfrm>
          <a:prstGeom prst="rect">
            <a:avLst/>
          </a:prstGeom>
        </p:spPr>
        <p:txBody>
          <a:bodyPr wrap="square">
            <a:spAutoFit/>
          </a:bodyPr>
          <a:lstStyle/>
          <a:p>
            <a:r>
              <a:rPr lang="ru-RU" sz="2400" b="1" dirty="0" smtClean="0">
                <a:latin typeface="Times New Roman" pitchFamily="18" charset="0"/>
                <a:cs typeface="Times New Roman" pitchFamily="18" charset="0"/>
              </a:rPr>
              <a:t>	</a:t>
            </a:r>
            <a:r>
              <a:rPr lang="ru-RU" sz="2800" b="1" dirty="0" smtClean="0">
                <a:latin typeface="Times New Roman" pitchFamily="18" charset="0"/>
                <a:cs typeface="Times New Roman" pitchFamily="18" charset="0"/>
              </a:rPr>
              <a:t>При охлаждение раствора частички вещества, которым уже не хватает воды, чтобы находиться в </a:t>
            </a:r>
            <a:r>
              <a:rPr lang="ru-RU" sz="2800" b="1" dirty="0" err="1" smtClean="0">
                <a:latin typeface="Times New Roman" pitchFamily="18" charset="0"/>
                <a:cs typeface="Times New Roman" pitchFamily="18" charset="0"/>
              </a:rPr>
              <a:t>растворѐнном </a:t>
            </a:r>
            <a:r>
              <a:rPr lang="ru-RU" sz="2800" b="1" dirty="0" smtClean="0">
                <a:latin typeface="Times New Roman" pitchFamily="18" charset="0"/>
                <a:cs typeface="Times New Roman" pitchFamily="18" charset="0"/>
              </a:rPr>
              <a:t>состоянии, слипаются друг с другом, образуя крошечные кристаллы -зародыши. Если охлаждение медленное, зародышей образуется немного, и, постепенно обрастая частичками вещества со всех сторон, они превращаются в красивые кристаллики правильной кубической формы. </a:t>
            </a:r>
            <a:endParaRPr lang="ru-RU" sz="28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DCIM\101NIKON\DSCN0071.JPG"/>
          <p:cNvPicPr>
            <a:picLocks noChangeAspect="1" noChangeArrowheads="1"/>
          </p:cNvPicPr>
          <p:nvPr/>
        </p:nvPicPr>
        <p:blipFill>
          <a:blip r:embed="rId2" cstate="email"/>
          <a:srcRect/>
          <a:stretch>
            <a:fillRect/>
          </a:stretch>
        </p:blipFill>
        <p:spPr bwMode="auto">
          <a:xfrm>
            <a:off x="285720" y="1214422"/>
            <a:ext cx="5222384" cy="4446826"/>
          </a:xfrm>
          <a:prstGeom prst="rect">
            <a:avLst/>
          </a:prstGeom>
          <a:noFill/>
        </p:spPr>
      </p:pic>
      <p:sp>
        <p:nvSpPr>
          <p:cNvPr id="43009" name="Rectangle 1"/>
          <p:cNvSpPr>
            <a:spLocks noChangeArrowheads="1"/>
          </p:cNvSpPr>
          <p:nvPr/>
        </p:nvSpPr>
        <p:spPr bwMode="auto">
          <a:xfrm>
            <a:off x="0" y="0"/>
            <a:ext cx="9016892" cy="101566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Глава 2. Выращивание кристаллов </a:t>
            </a:r>
            <a:r>
              <a:rPr kumimoji="0" lang="ru-RU" sz="20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один из самых привлекательных</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химических экспериментов.</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2.1 Выращивание кристаллов</a:t>
            </a:r>
            <a:r>
              <a:rPr lang="ru-RU" sz="2000" b="1" dirty="0" smtClean="0"/>
              <a:t> </a:t>
            </a:r>
            <a:r>
              <a:rPr lang="ru-RU" sz="2000" b="1" dirty="0" smtClean="0">
                <a:latin typeface="Times New Roman" pitchFamily="18" charset="0"/>
                <a:cs typeface="Times New Roman" pitchFamily="18" charset="0"/>
              </a:rPr>
              <a:t>медного купороса</a:t>
            </a: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в искусственных условиях.</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36.JPG"/>
          <p:cNvPicPr>
            <a:picLocks noChangeAspect="1"/>
          </p:cNvPicPr>
          <p:nvPr/>
        </p:nvPicPr>
        <p:blipFill>
          <a:blip r:embed="rId2" cstate="email"/>
          <a:stretch>
            <a:fillRect/>
          </a:stretch>
        </p:blipFill>
        <p:spPr>
          <a:xfrm>
            <a:off x="357158" y="1357298"/>
            <a:ext cx="7143800" cy="4857784"/>
          </a:xfrm>
          <a:prstGeom prst="rect">
            <a:avLst/>
          </a:prstGeom>
        </p:spPr>
      </p:pic>
      <p:sp>
        <p:nvSpPr>
          <p:cNvPr id="9217" name="Rectangle 1"/>
          <p:cNvSpPr>
            <a:spLocks noChangeArrowheads="1"/>
          </p:cNvSpPr>
          <p:nvPr/>
        </p:nvSpPr>
        <p:spPr bwMode="auto">
          <a:xfrm>
            <a:off x="714348" y="285728"/>
            <a:ext cx="6357982"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При медленном охлаждении выросли кристаллы</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более правильной формы и с крупными гранями.</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571472" y="928670"/>
            <a:ext cx="8049383"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Этот кристалл был близок к монокристаллу </a:t>
            </a:r>
            <a:r>
              <a:rPr kumimoji="0" lang="ru-RU" sz="2800" b="1"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по форме, почти не имея наростов.</a:t>
            </a:r>
            <a:r>
              <a:rPr kumimoji="0" lang="ru-RU" sz="2800" b="1"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нём хорошо просматривались отдельные слои, которые постепенно нарастали друг на друге.</a:t>
            </a:r>
            <a:r>
              <a:rPr kumimoji="0" lang="ru-RU" sz="2800" b="1"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результате экспериментально подтвердилось положение о том, что кристалл растёт слоями</a:t>
            </a:r>
            <a:r>
              <a:rPr kumimoji="0" lang="ru-RU" sz="28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37.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41.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38.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642918"/>
            <a:ext cx="7143800" cy="3970318"/>
          </a:xfrm>
          <a:prstGeom prst="rect">
            <a:avLst/>
          </a:prstGeom>
        </p:spPr>
        <p:txBody>
          <a:bodyPr wrap="square">
            <a:spAutoFit/>
          </a:bodyPr>
          <a:lstStyle/>
          <a:p>
            <a:r>
              <a:rPr lang="ru-RU" sz="2800" b="1" dirty="0" smtClean="0">
                <a:latin typeface="Times New Roman" pitchFamily="18" charset="0"/>
                <a:cs typeface="Times New Roman" pitchFamily="18" charset="0"/>
              </a:rPr>
              <a:t>	При быстром же охлаждении образуется много центров кристаллизации, а частички из раствора будут «сыпаться» на поверхность растущих кристалликов, как горох из порванного мешка. Конечно, правильных кристаллов при этом не получится, потому, что множество быстро растущих кристалликов так же мешает друг другу </a:t>
            </a:r>
            <a:endParaRPr lang="ru-RU" sz="28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43.JPG"/>
          <p:cNvPicPr>
            <a:picLocks noChangeAspect="1"/>
          </p:cNvPicPr>
          <p:nvPr/>
        </p:nvPicPr>
        <p:blipFill>
          <a:blip r:embed="rId2" cstate="email"/>
          <a:stretch>
            <a:fillRect/>
          </a:stretch>
        </p:blipFill>
        <p:spPr>
          <a:xfrm>
            <a:off x="642910" y="642918"/>
            <a:ext cx="6643734" cy="5715040"/>
          </a:xfrm>
          <a:prstGeom prst="rect">
            <a:avLst/>
          </a:prstGeom>
        </p:spPr>
      </p:pic>
      <p:sp>
        <p:nvSpPr>
          <p:cNvPr id="4097" name="Rectangle 1"/>
          <p:cNvSpPr>
            <a:spLocks noChangeArrowheads="1"/>
          </p:cNvSpPr>
          <p:nvPr/>
        </p:nvSpPr>
        <p:spPr bwMode="auto">
          <a:xfrm>
            <a:off x="0" y="0"/>
            <a:ext cx="8092087"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при быстром охлаждении кристаллы выпали более крупные и правильной формы, чем при быстром охлаждении.</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144.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85918" y="1428737"/>
            <a:ext cx="6072230" cy="1323439"/>
          </a:xfrm>
          <a:prstGeom prst="rect">
            <a:avLst/>
          </a:prstGeom>
        </p:spPr>
        <p:txBody>
          <a:bodyPr wrap="square">
            <a:spAutoFit/>
          </a:bodyPr>
          <a:lstStyle/>
          <a:p>
            <a:r>
              <a:rPr lang="ru-RU" sz="4000" b="1" dirty="0" smtClean="0">
                <a:latin typeface="Times New Roman" pitchFamily="18" charset="0"/>
                <a:cs typeface="Times New Roman" pitchFamily="18" charset="0"/>
              </a:rPr>
              <a:t>Спасибо за внимание !</a:t>
            </a:r>
          </a:p>
          <a:p>
            <a:endParaRPr lang="ru-RU" sz="40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DSCN0072.JPG"/>
          <p:cNvPicPr>
            <a:picLocks noChangeAspect="1"/>
          </p:cNvPicPr>
          <p:nvPr/>
        </p:nvPicPr>
        <p:blipFill>
          <a:blip r:embed="rId2" cstate="email"/>
          <a:stretch>
            <a:fillRect/>
          </a:stretch>
        </p:blipFill>
        <p:spPr>
          <a:xfrm rot="5400000">
            <a:off x="-392935" y="1392999"/>
            <a:ext cx="6286532" cy="4643470"/>
          </a:xfrm>
          <a:prstGeom prst="rect">
            <a:avLst/>
          </a:prstGeom>
        </p:spPr>
      </p:pic>
      <p:sp>
        <p:nvSpPr>
          <p:cNvPr id="41985" name="Rectangle 1"/>
          <p:cNvSpPr>
            <a:spLocks noChangeArrowheads="1"/>
          </p:cNvSpPr>
          <p:nvPr/>
        </p:nvSpPr>
        <p:spPr bwMode="auto">
          <a:xfrm>
            <a:off x="0" y="0"/>
            <a:ext cx="6107506"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Приготовление маточного раствора.</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073.JPG"/>
          <p:cNvPicPr>
            <a:picLocks noChangeAspect="1"/>
          </p:cNvPicPr>
          <p:nvPr/>
        </p:nvPicPr>
        <p:blipFill>
          <a:blip r:embed="rId2" cstate="email"/>
          <a:stretch>
            <a:fillRect/>
          </a:stretch>
        </p:blipFill>
        <p:spPr>
          <a:xfrm rot="5400000">
            <a:off x="-33" y="1428737"/>
            <a:ext cx="5286414" cy="371477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078.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age15"/>
          <p:cNvPicPr/>
          <p:nvPr/>
        </p:nvPicPr>
        <p:blipFill>
          <a:blip r:embed="rId2"/>
          <a:srcRect/>
          <a:stretch>
            <a:fillRect/>
          </a:stretch>
        </p:blipFill>
        <p:spPr bwMode="auto">
          <a:xfrm>
            <a:off x="2447925" y="1504950"/>
            <a:ext cx="4248150" cy="4352942"/>
          </a:xfrm>
          <a:prstGeom prst="rect">
            <a:avLst/>
          </a:prstGeom>
          <a:noFill/>
          <a:ln w="9525">
            <a:noFill/>
            <a:miter lim="800000"/>
            <a:headEnd/>
            <a:tailEnd/>
          </a:ln>
        </p:spPr>
      </p:pic>
      <p:sp>
        <p:nvSpPr>
          <p:cNvPr id="3" name="Прямоугольник 2"/>
          <p:cNvSpPr/>
          <p:nvPr/>
        </p:nvSpPr>
        <p:spPr>
          <a:xfrm>
            <a:off x="1500166" y="500043"/>
            <a:ext cx="6000792" cy="461665"/>
          </a:xfrm>
          <a:prstGeom prst="rect">
            <a:avLst/>
          </a:prstGeom>
        </p:spPr>
        <p:txBody>
          <a:bodyPr wrap="square">
            <a:spAutoFit/>
          </a:bodyPr>
          <a:lstStyle/>
          <a:p>
            <a:r>
              <a:rPr lang="ru-RU" sz="2400" b="1" dirty="0" smtClean="0">
                <a:latin typeface="Times New Roman" pitchFamily="18" charset="0"/>
                <a:cs typeface="Times New Roman" pitchFamily="18" charset="0"/>
              </a:rPr>
              <a:t>Растворимость некоторых солей в воде. </a:t>
            </a:r>
            <a:endParaRPr lang="ru-RU" sz="2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079.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SCN0074.JPG"/>
          <p:cNvPicPr>
            <a:picLocks noChangeAspect="1"/>
          </p:cNvPicPr>
          <p:nvPr/>
        </p:nvPicPr>
        <p:blipFill>
          <a:blip r:embed="rId2" cstate="email"/>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101</TotalTime>
  <Words>344</Words>
  <Application>Microsoft Office PowerPoint</Application>
  <PresentationFormat>Экран (4:3)</PresentationFormat>
  <Paragraphs>57</Paragraphs>
  <Slides>38</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Открытая</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Мама</dc:creator>
  <cp:lastModifiedBy>Роман</cp:lastModifiedBy>
  <cp:revision>16</cp:revision>
  <dcterms:created xsi:type="dcterms:W3CDTF">2014-03-16T14:21:57Z</dcterms:created>
  <dcterms:modified xsi:type="dcterms:W3CDTF">2018-10-31T04:13:58Z</dcterms:modified>
</cp:coreProperties>
</file>