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10" r:id="rId1"/>
  </p:sldMasterIdLst>
  <p:notesMasterIdLst>
    <p:notesMasterId r:id="rId28"/>
  </p:notesMasterIdLst>
  <p:sldIdLst>
    <p:sldId id="307" r:id="rId2"/>
    <p:sldId id="304" r:id="rId3"/>
    <p:sldId id="303" r:id="rId4"/>
    <p:sldId id="306" r:id="rId5"/>
    <p:sldId id="259" r:id="rId6"/>
    <p:sldId id="314" r:id="rId7"/>
    <p:sldId id="315" r:id="rId8"/>
    <p:sldId id="272" r:id="rId9"/>
    <p:sldId id="309" r:id="rId10"/>
    <p:sldId id="280" r:id="rId11"/>
    <p:sldId id="298" r:id="rId12"/>
    <p:sldId id="311" r:id="rId13"/>
    <p:sldId id="284" r:id="rId14"/>
    <p:sldId id="283" r:id="rId15"/>
    <p:sldId id="285" r:id="rId16"/>
    <p:sldId id="308" r:id="rId17"/>
    <p:sldId id="295" r:id="rId18"/>
    <p:sldId id="286" r:id="rId19"/>
    <p:sldId id="310" r:id="rId20"/>
    <p:sldId id="292" r:id="rId21"/>
    <p:sldId id="290" r:id="rId22"/>
    <p:sldId id="312" r:id="rId23"/>
    <p:sldId id="293" r:id="rId24"/>
    <p:sldId id="291" r:id="rId25"/>
    <p:sldId id="313" r:id="rId26"/>
    <p:sldId id="296" r:id="rId27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 xmlns="">
        <p14:section name="Раздел по умолчанию" id="{9993219A-0C37-44DE-B38A-86CA01A99E72}">
          <p14:sldIdLst>
            <p14:sldId id="307"/>
            <p14:sldId id="304"/>
            <p14:sldId id="303"/>
            <p14:sldId id="306"/>
            <p14:sldId id="259"/>
            <p14:sldId id="314"/>
            <p14:sldId id="315"/>
            <p14:sldId id="272"/>
            <p14:sldId id="309"/>
            <p14:sldId id="280"/>
            <p14:sldId id="298"/>
            <p14:sldId id="311"/>
            <p14:sldId id="284"/>
            <p14:sldId id="283"/>
            <p14:sldId id="285"/>
            <p14:sldId id="308"/>
            <p14:sldId id="295"/>
            <p14:sldId id="286"/>
            <p14:sldId id="310"/>
            <p14:sldId id="292"/>
            <p14:sldId id="290"/>
            <p14:sldId id="312"/>
            <p14:sldId id="293"/>
            <p14:sldId id="291"/>
            <p14:sldId id="313"/>
          </p14:sldIdLst>
        </p14:section>
        <p14:section name="Раздел без заголовка" id="{EDDA17CF-C079-4298-91D7-7D308B489187}">
          <p14:sldIdLst>
            <p14:sldId id="296"/>
          </p14:sldIdLst>
        </p14:section>
        <p14:section name="Раздел без заголовка" id="{E378CF62-A264-4A13-AA08-8637EDD3A750}">
          <p14:sldIdLst/>
        </p14:section>
      </p14:sectionLst>
    </p:ext>
    <p:ext uri="{EFAFB233-063F-42B5-8137-9DF3F51BA10A}">
      <p15:sldGuideLst xmlns:p15="http://schemas.microsoft.com/office/powerpoint/2012/main" xmlns=""/>
    </p:ext>
    <p:ext uri="{2D200454-40CA-4A62-9FC3-DE9A4176ACB9}">
      <p15:notes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856" autoAdjust="0"/>
    <p:restoredTop sz="91590" autoAdjust="0"/>
  </p:normalViewPr>
  <p:slideViewPr>
    <p:cSldViewPr snapToGrid="0">
      <p:cViewPr varScale="1">
        <p:scale>
          <a:sx n="68" d="100"/>
          <a:sy n="68" d="100"/>
        </p:scale>
        <p:origin x="-132" y="-33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67" d="100"/>
          <a:sy n="67" d="100"/>
        </p:scale>
        <p:origin x="3312" y="48"/>
      </p:cViewPr>
      <p:guideLst/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756C878-2BC0-4A10-91A7-E2A95855B738}" type="datetimeFigureOut">
              <a:rPr lang="ru-RU" smtClean="0"/>
              <a:pPr/>
              <a:t>31.10.2018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16DF921-0242-48FC-AE08-4603E15BEC8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99132748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6DF921-0242-48FC-AE08-4603E15BEC87}" type="slidenum">
              <a:rPr lang="ru-RU" smtClean="0"/>
              <a:pPr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15225867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6DF921-0242-48FC-AE08-4603E15BEC87}" type="slidenum">
              <a:rPr lang="ru-RU" smtClean="0"/>
              <a:pPr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4130962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7B7899-18F0-452A-824B-0CD38BE39C33}" type="datetimeFigureOut">
              <a:rPr lang="ru-RU" smtClean="0"/>
              <a:pPr/>
              <a:t>31.10.2018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F78DB21E-8ADB-4BCC-9ED6-46D854DBB2A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1422280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7B7899-18F0-452A-824B-0CD38BE39C33}" type="datetimeFigureOut">
              <a:rPr lang="ru-RU" smtClean="0"/>
              <a:pPr/>
              <a:t>31.10.2018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F78DB21E-8ADB-4BCC-9ED6-46D854DBB2A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7161675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7B7899-18F0-452A-824B-0CD38BE39C33}" type="datetimeFigureOut">
              <a:rPr lang="ru-RU" smtClean="0"/>
              <a:pPr/>
              <a:t>31.10.2018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F78DB21E-8ADB-4BCC-9ED6-46D854DBB2A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xmlns="" val="167634234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7B7899-18F0-452A-824B-0CD38BE39C33}" type="datetimeFigureOut">
              <a:rPr lang="ru-RU" smtClean="0"/>
              <a:pPr/>
              <a:t>31.10.2018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F78DB21E-8ADB-4BCC-9ED6-46D854DBB2A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805915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7B7899-18F0-452A-824B-0CD38BE39C33}" type="datetimeFigureOut">
              <a:rPr lang="ru-RU" smtClean="0"/>
              <a:pPr/>
              <a:t>31.10.2018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F78DB21E-8ADB-4BCC-9ED6-46D854DBB2A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xmlns="" val="199154118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7B7899-18F0-452A-824B-0CD38BE39C33}" type="datetimeFigureOut">
              <a:rPr lang="ru-RU" smtClean="0"/>
              <a:pPr/>
              <a:t>31.10.2018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F78DB21E-8ADB-4BCC-9ED6-46D854DBB2A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70001950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7B7899-18F0-452A-824B-0CD38BE39C33}" type="datetimeFigureOut">
              <a:rPr lang="ru-RU" smtClean="0"/>
              <a:pPr/>
              <a:t>31.10.2018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8DB21E-8ADB-4BCC-9ED6-46D854DBB2A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40703880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7B7899-18F0-452A-824B-0CD38BE39C33}" type="datetimeFigureOut">
              <a:rPr lang="ru-RU" smtClean="0"/>
              <a:pPr/>
              <a:t>31.10.2018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8DB21E-8ADB-4BCC-9ED6-46D854DBB2A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6040016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7B7899-18F0-452A-824B-0CD38BE39C33}" type="datetimeFigureOut">
              <a:rPr lang="ru-RU" smtClean="0"/>
              <a:pPr/>
              <a:t>31.10.2018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8DB21E-8ADB-4BCC-9ED6-46D854DBB2A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8167894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7B7899-18F0-452A-824B-0CD38BE39C33}" type="datetimeFigureOut">
              <a:rPr lang="ru-RU" smtClean="0"/>
              <a:pPr/>
              <a:t>31.10.2018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F78DB21E-8ADB-4BCC-9ED6-46D854DBB2A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7500480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7B7899-18F0-452A-824B-0CD38BE39C33}" type="datetimeFigureOut">
              <a:rPr lang="ru-RU" smtClean="0"/>
              <a:pPr/>
              <a:t>31.10.2018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F78DB21E-8ADB-4BCC-9ED6-46D854DBB2A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7776779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7B7899-18F0-452A-824B-0CD38BE39C33}" type="datetimeFigureOut">
              <a:rPr lang="ru-RU" smtClean="0"/>
              <a:pPr/>
              <a:t>31.10.2018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F78DB21E-8ADB-4BCC-9ED6-46D854DBB2A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3584924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7B7899-18F0-452A-824B-0CD38BE39C33}" type="datetimeFigureOut">
              <a:rPr lang="ru-RU" smtClean="0"/>
              <a:pPr/>
              <a:t>31.10.2018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8DB21E-8ADB-4BCC-9ED6-46D854DBB2A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0462245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7B7899-18F0-452A-824B-0CD38BE39C33}" type="datetimeFigureOut">
              <a:rPr lang="ru-RU" smtClean="0"/>
              <a:pPr/>
              <a:t>31.10.2018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8DB21E-8ADB-4BCC-9ED6-46D854DBB2A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7544639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7B7899-18F0-452A-824B-0CD38BE39C33}" type="datetimeFigureOut">
              <a:rPr lang="ru-RU" smtClean="0"/>
              <a:pPr/>
              <a:t>31.10.2018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8DB21E-8ADB-4BCC-9ED6-46D854DBB2A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9888245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7B7899-18F0-452A-824B-0CD38BE39C33}" type="datetimeFigureOut">
              <a:rPr lang="ru-RU" smtClean="0"/>
              <a:pPr/>
              <a:t>31.10.2018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F78DB21E-8ADB-4BCC-9ED6-46D854DBB2A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0026235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7B7899-18F0-452A-824B-0CD38BE39C33}" type="datetimeFigureOut">
              <a:rPr lang="ru-RU" smtClean="0"/>
              <a:pPr/>
              <a:t>31.10.2018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F78DB21E-8ADB-4BCC-9ED6-46D854DBB2A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0187499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11" r:id="rId1"/>
    <p:sldLayoutId id="2147483912" r:id="rId2"/>
    <p:sldLayoutId id="2147483913" r:id="rId3"/>
    <p:sldLayoutId id="2147483914" r:id="rId4"/>
    <p:sldLayoutId id="2147483915" r:id="rId5"/>
    <p:sldLayoutId id="2147483916" r:id="rId6"/>
    <p:sldLayoutId id="2147483917" r:id="rId7"/>
    <p:sldLayoutId id="2147483918" r:id="rId8"/>
    <p:sldLayoutId id="2147483919" r:id="rId9"/>
    <p:sldLayoutId id="2147483920" r:id="rId10"/>
    <p:sldLayoutId id="2147483921" r:id="rId11"/>
    <p:sldLayoutId id="2147483922" r:id="rId12"/>
    <p:sldLayoutId id="2147483923" r:id="rId13"/>
    <p:sldLayoutId id="2147483924" r:id="rId14"/>
    <p:sldLayoutId id="2147483925" r:id="rId15"/>
    <p:sldLayoutId id="214748392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8763" y="96253"/>
            <a:ext cx="11244058" cy="6581273"/>
          </a:xfrm>
        </p:spPr>
        <p:txBody>
          <a:bodyPr>
            <a:noAutofit/>
          </a:bodyPr>
          <a:lstStyle/>
          <a:p>
            <a:pPr algn="r"/>
            <a:r>
              <a:rPr lang="ru-RU" sz="72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Исследовательская работа:</a:t>
            </a:r>
            <a:br>
              <a:rPr lang="ru-RU" sz="72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72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«Газированные напитки-вред или польза?»</a:t>
            </a:r>
            <a:br>
              <a:rPr lang="ru-RU" sz="72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</a:t>
            </a:r>
            <a:br>
              <a:rPr lang="ru-RU" sz="2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Работу выполнил: Мельников Максим, учащийся  </a:t>
            </a:r>
            <a:br>
              <a:rPr lang="ru-RU" sz="2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6 «а» класса МКОУ «ТСОШ-и имени А.Н.Немтушкина»</a:t>
            </a:r>
            <a:br>
              <a:rPr lang="ru-RU" sz="2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Руководитель: Голышева И.А., </a:t>
            </a:r>
            <a:br>
              <a:rPr lang="ru-RU" sz="2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 биологии и химии</a:t>
            </a:r>
            <a:endParaRPr lang="ru-RU" sz="28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418548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54242" y="132347"/>
            <a:ext cx="11104209" cy="2731169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Опыт </a:t>
            </a:r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№1.</a:t>
            </a:r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Взаимодействие «Кока-колы» с печенью оленя</a:t>
            </a:r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</a:t>
            </a:r>
            <a:r>
              <a:rPr lang="ru-RU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Вначале опыта </a:t>
            </a:r>
            <a:r>
              <a:rPr lang="ru-RU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мы наблюдали, </a:t>
            </a:r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что сворачивался белок </a:t>
            </a:r>
            <a:r>
              <a:rPr lang="ru-RU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крови в виде бурых взвешенных хлопьев, </a:t>
            </a:r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затем печень </a:t>
            </a:r>
            <a:r>
              <a:rPr lang="ru-RU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потемнела </a:t>
            </a:r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образовала с «Кока-колой» </a:t>
            </a:r>
            <a:r>
              <a:rPr lang="ru-RU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стойкий </a:t>
            </a:r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нерастворимый осадок.</a:t>
            </a:r>
            <a:b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5400000">
            <a:off x="2036616" y="2879770"/>
            <a:ext cx="3966359" cy="3693225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5400000">
            <a:off x="7065818" y="2885709"/>
            <a:ext cx="3966357" cy="368135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13251615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1579" y="228600"/>
            <a:ext cx="11333122" cy="167640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четвертый день </a:t>
            </a:r>
            <a:r>
              <a:rPr lang="ru-RU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минеральной воде «Лель» образовался кровавый раствор, а на поверхности появился налет. В результате гниения выделялся неприятный запах. В пробирке с Колой раствор посветлел.</a:t>
            </a:r>
            <a:endParaRPr lang="ru-RU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5160000">
            <a:off x="640191" y="2619865"/>
            <a:ext cx="4887687" cy="41162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5820000">
            <a:off x="7458948" y="2746903"/>
            <a:ext cx="4733311" cy="385702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29746151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54242" y="180474"/>
            <a:ext cx="10650371" cy="1046747"/>
          </a:xfrm>
        </p:spPr>
        <p:txBody>
          <a:bodyPr>
            <a:noAutofit/>
          </a:bodyPr>
          <a:lstStyle/>
          <a:p>
            <a:pPr marR="225425" algn="ctr"/>
            <a:r>
              <a:rPr lang="ru-RU" sz="28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Опыт №2  </a:t>
            </a:r>
            <a:r>
              <a:rPr lang="ru-RU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«Умеет </a:t>
            </a:r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ли </a:t>
            </a:r>
            <a:r>
              <a:rPr lang="ru-RU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Кока-Кола «переваривать</a:t>
            </a:r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» продукты?»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/>
            </a:r>
            <a:b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/>
            </a:r>
            <a:b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09073" y="1323474"/>
            <a:ext cx="12007515" cy="5534526"/>
          </a:xfrm>
        </p:spPr>
        <p:txBody>
          <a:bodyPr>
            <a:normAutofit fontScale="25000" lnSpcReduction="20000"/>
          </a:bodyPr>
          <a:lstStyle/>
          <a:p>
            <a:pPr marL="0" marR="225425" indent="0">
              <a:buNone/>
            </a:pPr>
            <a:r>
              <a:rPr lang="ru-RU" sz="112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«</a:t>
            </a:r>
            <a:r>
              <a:rPr lang="ru-RU" sz="128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Цель</a:t>
            </a:r>
            <a:r>
              <a:rPr lang="ru-RU" sz="128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: </a:t>
            </a:r>
            <a:r>
              <a:rPr lang="ru-RU" sz="128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определить раствориться ли полностью в напитке кусочек </a:t>
            </a:r>
            <a:r>
              <a:rPr lang="ru-RU" sz="12800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сардельки.</a:t>
            </a:r>
            <a:endParaRPr lang="ru-RU" sz="12800" dirty="0">
              <a:solidFill>
                <a:srgbClr val="00206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R="225425"/>
            <a:r>
              <a:rPr lang="ru-RU" sz="128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Оборудование</a:t>
            </a:r>
            <a:r>
              <a:rPr lang="ru-RU" sz="128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: напиток «Кока-Кола</a:t>
            </a:r>
            <a:r>
              <a:rPr lang="ru-RU" sz="12800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», минеральная вода «Лель», пронумерованные пробирки, </a:t>
            </a:r>
            <a:r>
              <a:rPr lang="ru-RU" sz="128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кусочек мясного </a:t>
            </a:r>
            <a:r>
              <a:rPr lang="ru-RU" sz="12800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продукта</a:t>
            </a:r>
            <a:endParaRPr lang="ru-RU" sz="12800" dirty="0">
              <a:solidFill>
                <a:srgbClr val="00206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R="225425" algn="just"/>
            <a:r>
              <a:rPr lang="ru-RU" sz="128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Объект исследования</a:t>
            </a:r>
            <a:r>
              <a:rPr lang="ru-RU" sz="128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: </a:t>
            </a:r>
            <a:r>
              <a:rPr lang="ru-RU" sz="12800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кусочки </a:t>
            </a:r>
            <a:r>
              <a:rPr lang="ru-RU" sz="128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мясного </a:t>
            </a:r>
            <a:r>
              <a:rPr lang="ru-RU" sz="12800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продукта.</a:t>
            </a:r>
            <a:endParaRPr lang="ru-RU" sz="12800" dirty="0">
              <a:solidFill>
                <a:srgbClr val="00206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R="225425" algn="just"/>
            <a:r>
              <a:rPr lang="ru-RU" sz="12800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Для </a:t>
            </a:r>
            <a:r>
              <a:rPr lang="ru-RU" sz="128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данного опыта мы погрузили в </a:t>
            </a:r>
            <a:r>
              <a:rPr lang="ru-RU" sz="12800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напитки кусочки сардельки. В «Кока-Коле» кусочек </a:t>
            </a:r>
            <a:r>
              <a:rPr lang="ru-RU" sz="128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колбасы не утонул, а плавал на поверхности жидкости.  </a:t>
            </a:r>
            <a:r>
              <a:rPr lang="ru-RU" sz="12800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На второй день кусочек </a:t>
            </a:r>
            <a:r>
              <a:rPr lang="ru-RU" sz="128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потемнел, разбух и погрузился в жидкость. На сардельке образовался налёт, но сарделька не растворилась</a:t>
            </a:r>
            <a:r>
              <a:rPr lang="ru-RU" sz="12800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</a:p>
          <a:p>
            <a:pPr marR="225425" algn="just"/>
            <a:r>
              <a:rPr lang="ru-RU" sz="12800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 минеральной воде «Лель» сарделька упала на дно пробирки, через 7 дней никаких изменений.</a:t>
            </a:r>
            <a:endParaRPr lang="ru-RU" sz="12800" dirty="0">
              <a:solidFill>
                <a:srgbClr val="00206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marR="225425" indent="0" algn="ctr">
              <a:buNone/>
            </a:pPr>
            <a:r>
              <a:rPr lang="ru-RU" sz="128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</a:p>
          <a:p>
            <a:pPr marL="0" marR="225425" indent="0" algn="ctr">
              <a:buNone/>
            </a:pPr>
            <a:r>
              <a:rPr lang="ru-RU" sz="128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6130442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58779" y="0"/>
            <a:ext cx="10445833" cy="1167063"/>
          </a:xfrm>
        </p:spPr>
        <p:txBody>
          <a:bodyPr>
            <a:noAutofit/>
          </a:bodyPr>
          <a:lstStyle/>
          <a:p>
            <a:pPr marL="342900" marR="225425" lvl="0" indent="-342900">
              <a:spcBef>
                <a:spcPts val="1000"/>
              </a:spcBef>
            </a:pPr>
            <a:r>
              <a:rPr lang="ru-RU" sz="3200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Вывод: напиток «Кока-Кола» </a:t>
            </a:r>
            <a:r>
              <a:rPr lang="ru-RU" sz="32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и минеральная вода «Лель» не расщепляют сардельку, а значит и мясные изделия.</a:t>
            </a:r>
            <a:br>
              <a:rPr lang="ru-RU" sz="32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</a:br>
            <a:endParaRPr lang="ru-RU" sz="3200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5400000">
            <a:off x="709862" y="1985214"/>
            <a:ext cx="5257800" cy="398245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5400000">
            <a:off x="6958090" y="1740742"/>
            <a:ext cx="5120200" cy="3972843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xmlns="" val="2155367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0180" y="264696"/>
            <a:ext cx="11069052" cy="2125978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Опыт </a:t>
            </a:r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№3.</a:t>
            </a:r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Взаимодействие «Кока-колы</a:t>
            </a:r>
            <a:r>
              <a:rPr lang="ru-RU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  и минеральной воды «Лель» с </a:t>
            </a:r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молоком</a:t>
            </a:r>
            <a:r>
              <a:rPr lang="ru-RU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br>
              <a:rPr lang="ru-RU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</a:t>
            </a:r>
            <a:r>
              <a:rPr lang="ru-RU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Через 15 минут молоко с К</a:t>
            </a:r>
            <a:r>
              <a:rPr lang="ru-RU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олой </a:t>
            </a:r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образовала вспенившуюся массу. </a:t>
            </a:r>
            <a:r>
              <a:rPr lang="ru-RU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Далее выпал </a:t>
            </a:r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осадок непонятной структуры.</a:t>
            </a:r>
            <a:b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5580000">
            <a:off x="7415255" y="2964257"/>
            <a:ext cx="3924798" cy="3516601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5220000">
            <a:off x="2076554" y="3225936"/>
            <a:ext cx="3865418" cy="3096241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42607208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96453" y="372979"/>
            <a:ext cx="9808160" cy="1532021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При растворении молока в минеральной воде выпал белый осадок.</a:t>
            </a:r>
            <a:endParaRPr lang="ru-RU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5160000">
            <a:off x="1275932" y="2281184"/>
            <a:ext cx="4644963" cy="35437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5700000">
            <a:off x="6971389" y="2147013"/>
            <a:ext cx="4819242" cy="38013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35808135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02276" y="149096"/>
            <a:ext cx="9709911" cy="860306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Опыт №4.«Грозит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ли Кока-Кола нашим зубам?»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2664" y="914399"/>
            <a:ext cx="11939336" cy="5522495"/>
          </a:xfrm>
        </p:spPr>
        <p:txBody>
          <a:bodyPr>
            <a:normAutofit fontScale="25000" lnSpcReduction="20000"/>
          </a:bodyPr>
          <a:lstStyle/>
          <a:p>
            <a:pPr marL="0" marR="225425" lvl="0" indent="0" algn="just" defTabSz="914400">
              <a:spcBef>
                <a:spcPts val="0"/>
              </a:spcBef>
              <a:buClrTx/>
              <a:buNone/>
            </a:pP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marR="225425" lvl="0" indent="0" algn="just" defTabSz="914400">
              <a:spcBef>
                <a:spcPts val="0"/>
              </a:spcBef>
              <a:buClrTx/>
              <a:buNone/>
            </a:pPr>
            <a:r>
              <a:rPr lang="ru-RU" sz="112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Цель:</a:t>
            </a:r>
            <a:r>
              <a:rPr lang="ru-RU" sz="112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определить влияние напитка «Кока-Колы» на эмаль зубов </a:t>
            </a:r>
            <a:r>
              <a:rPr lang="ru-RU" sz="11200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человека</a:t>
            </a:r>
            <a:endParaRPr lang="ru-RU" sz="11200" dirty="0">
              <a:solidFill>
                <a:srgbClr val="00206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marR="225425" lvl="0" indent="0" algn="just" defTabSz="914400">
              <a:spcBef>
                <a:spcPts val="0"/>
              </a:spcBef>
              <a:buClrTx/>
              <a:buNone/>
            </a:pPr>
            <a:r>
              <a:rPr lang="ru-RU" sz="112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Оборудование:</a:t>
            </a:r>
            <a:r>
              <a:rPr lang="ru-RU" sz="112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напиток «</a:t>
            </a:r>
            <a:r>
              <a:rPr lang="ru-RU" sz="11200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Кока-Кола", минеральная вода «Лель», куриное яйцо, скорлупа </a:t>
            </a:r>
            <a:r>
              <a:rPr lang="ru-RU" sz="112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куриного яйца, </a:t>
            </a:r>
            <a:r>
              <a:rPr lang="ru-RU" sz="11200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химический стакан, пробирки,</a:t>
            </a:r>
            <a:endParaRPr lang="ru-RU" sz="11200" dirty="0">
              <a:solidFill>
                <a:srgbClr val="00206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marR="225425" lvl="0" indent="0" algn="just" defTabSz="914400">
              <a:spcBef>
                <a:spcPts val="0"/>
              </a:spcBef>
              <a:buClrTx/>
              <a:buNone/>
            </a:pPr>
            <a:r>
              <a:rPr lang="ru-RU" sz="112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Объект исследования</a:t>
            </a:r>
            <a:r>
              <a:rPr lang="ru-RU" sz="112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: куриное </a:t>
            </a:r>
            <a:r>
              <a:rPr lang="ru-RU" sz="11200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яйцо, скорлупа </a:t>
            </a:r>
            <a:r>
              <a:rPr lang="ru-RU" sz="112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куриного </a:t>
            </a:r>
            <a:r>
              <a:rPr lang="ru-RU" sz="11200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яйца</a:t>
            </a:r>
            <a:endParaRPr lang="ru-RU" sz="11200" dirty="0">
              <a:solidFill>
                <a:srgbClr val="00206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marR="225425" lvl="0" indent="114300" algn="just" defTabSz="914400">
              <a:spcBef>
                <a:spcPts val="0"/>
              </a:spcBef>
              <a:buClrTx/>
              <a:buNone/>
            </a:pPr>
            <a:r>
              <a:rPr lang="ru-RU" sz="112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Мы взяли куриное </a:t>
            </a:r>
            <a:r>
              <a:rPr lang="ru-RU" sz="11200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яйцо и скорлупу </a:t>
            </a:r>
            <a:r>
              <a:rPr lang="ru-RU" sz="112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куриного яйца. </a:t>
            </a:r>
            <a:r>
              <a:rPr lang="ru-RU" sz="11200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Скорлупа  </a:t>
            </a:r>
            <a:r>
              <a:rPr lang="ru-RU" sz="112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содержит много кальция, вещества, которое участвует в строении зубов и костей человека. </a:t>
            </a:r>
          </a:p>
          <a:p>
            <a:pPr marL="0" marR="225425" lvl="0" indent="0" algn="just" defTabSz="914400">
              <a:spcBef>
                <a:spcPts val="0"/>
              </a:spcBef>
              <a:buClrTx/>
              <a:buNone/>
            </a:pPr>
            <a:r>
              <a:rPr lang="ru-RU" sz="112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Из сырого куриного яйца удалили белок и </a:t>
            </a:r>
            <a:r>
              <a:rPr lang="ru-RU" sz="11200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желток. Погрузили скорлупу в пронумерованные пробирки, а яйцо в стакан  далее прилили напитки.</a:t>
            </a:r>
            <a:r>
              <a:rPr lang="ru-RU" sz="112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</a:p>
          <a:p>
            <a:pPr marL="0" marR="225425" lvl="0" indent="0" algn="just" defTabSz="914400">
              <a:spcBef>
                <a:spcPts val="0"/>
              </a:spcBef>
              <a:buClrTx/>
              <a:buNone/>
            </a:pPr>
            <a:r>
              <a:rPr lang="ru-RU" sz="112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Наблюдения показали</a:t>
            </a:r>
            <a:r>
              <a:rPr lang="ru-RU" sz="112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:</a:t>
            </a:r>
            <a:r>
              <a:rPr lang="ru-RU" sz="112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в </a:t>
            </a:r>
            <a:r>
              <a:rPr lang="ru-RU" sz="11200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Кока-Коле наблюдали на поверхности скорлупы интенсивное выделение пузырьков-углекислого газа. </a:t>
            </a:r>
            <a:endParaRPr lang="ru-RU" sz="11200" dirty="0">
              <a:solidFill>
                <a:srgbClr val="00206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marR="225425" lvl="0" indent="0" algn="just" defTabSz="914400">
              <a:spcBef>
                <a:spcPts val="0"/>
              </a:spcBef>
              <a:buClrTx/>
              <a:buNone/>
            </a:pPr>
            <a:r>
              <a:rPr lang="ru-RU" sz="11200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Через два дня скорлупа </a:t>
            </a:r>
            <a:r>
              <a:rPr lang="ru-RU" sz="112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от яйца, погруженная в Кока-Колу потемнела и окрасилась, появились неровности и шероховатости.</a:t>
            </a:r>
          </a:p>
          <a:p>
            <a:pPr marL="0" marR="225425" lvl="0" indent="0" algn="just" defTabSz="914400">
              <a:spcBef>
                <a:spcPts val="0"/>
              </a:spcBef>
              <a:buClrTx/>
              <a:buNone/>
            </a:pPr>
            <a:r>
              <a:rPr lang="ru-RU" sz="112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  </a:t>
            </a:r>
            <a:r>
              <a:rPr lang="ru-RU" sz="11200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А в минеральной  воде </a:t>
            </a:r>
            <a:r>
              <a:rPr lang="ru-RU" sz="112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«Лель» </a:t>
            </a:r>
            <a:r>
              <a:rPr lang="ru-RU" sz="11200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-никаких изменений.</a:t>
            </a:r>
            <a:endParaRPr lang="ru-RU" sz="11200" dirty="0">
              <a:solidFill>
                <a:srgbClr val="00206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marR="225425" lvl="0" indent="0" algn="just" defTabSz="914400">
              <a:spcBef>
                <a:spcPts val="0"/>
              </a:spcBef>
              <a:buClrTx/>
              <a:buNone/>
            </a:pPr>
            <a:r>
              <a:rPr lang="ru-RU" sz="112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Вывод:</a:t>
            </a:r>
            <a:r>
              <a:rPr lang="ru-RU" sz="112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1200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Этот </a:t>
            </a:r>
            <a:r>
              <a:rPr lang="ru-RU" sz="112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эксперимент подтвердил гипотезу о способности Кока-Колы растворять кальций (зубы, ногти). Употребление в больших количествах Кока-Колы может привести к разрушению зубов.</a:t>
            </a:r>
          </a:p>
          <a:p>
            <a:pPr marL="0" marR="225425" lvl="0" indent="0" algn="just" defTabSz="914400">
              <a:spcBef>
                <a:spcPts val="0"/>
              </a:spcBef>
              <a:buClrTx/>
              <a:buNone/>
            </a:pPr>
            <a:r>
              <a:rPr lang="ru-RU" sz="112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</a:p>
          <a:p>
            <a:pPr marL="0" marR="225425" lvl="0" indent="0" algn="just" defTabSz="914400">
              <a:spcBef>
                <a:spcPts val="0"/>
              </a:spcBef>
              <a:buClrTx/>
              <a:buNone/>
            </a:pPr>
            <a:r>
              <a:rPr lang="ru-RU" sz="96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</a:p>
          <a:p>
            <a:endParaRPr lang="ru-RU" sz="8000" dirty="0"/>
          </a:p>
        </p:txBody>
      </p:sp>
    </p:spTree>
    <p:extLst>
      <p:ext uri="{BB962C8B-B14F-4D97-AF65-F5344CB8AC3E}">
        <p14:creationId xmlns:p14="http://schemas.microsoft.com/office/powerpoint/2010/main" xmlns="" val="26237258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5400000">
            <a:off x="1545840" y="2074417"/>
            <a:ext cx="4876663" cy="412073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5400000">
            <a:off x="6880036" y="2133581"/>
            <a:ext cx="4876664" cy="407709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3" name="Прямоугольник 2"/>
          <p:cNvSpPr/>
          <p:nvPr/>
        </p:nvSpPr>
        <p:spPr>
          <a:xfrm>
            <a:off x="1034716" y="102580"/>
            <a:ext cx="10491537" cy="32624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225425" algn="ctr">
              <a:spcAft>
                <a:spcPts val="0"/>
              </a:spcAft>
            </a:pPr>
            <a:r>
              <a:rPr lang="ru-RU" sz="32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«</a:t>
            </a:r>
            <a:r>
              <a:rPr lang="ru-RU" sz="32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Грозит ли Кока-Кола нашим зубам?»</a:t>
            </a:r>
            <a:endParaRPr lang="ru-RU" sz="3200" dirty="0">
              <a:solidFill>
                <a:srgbClr val="00206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R="225425" lvl="0"/>
            <a:r>
              <a:rPr lang="ru-RU" sz="2800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 напитке  Кока-Кола наблюдали </a:t>
            </a:r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на поверхности скорлупы интенсивное выделение пузырьков-углекислого газа. </a:t>
            </a:r>
          </a:p>
          <a:p>
            <a:pPr marR="225425" algn="ctr">
              <a:spcAft>
                <a:spcPts val="0"/>
              </a:spcAft>
            </a:pPr>
            <a:r>
              <a:rPr lang="ru-RU" sz="36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endParaRPr lang="ru-RU" sz="36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R="225425" algn="just">
              <a:spcAft>
                <a:spcPts val="0"/>
              </a:spcAft>
            </a:pPr>
            <a:r>
              <a:rPr lang="ru-RU" sz="14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endParaRPr lang="ru-RU" sz="1200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R="225425" algn="just">
              <a:spcAft>
                <a:spcPts val="0"/>
              </a:spcAft>
            </a:pP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R="225425" algn="just">
              <a:spcAft>
                <a:spcPts val="0"/>
              </a:spcAft>
            </a:pPr>
            <a:r>
              <a:rPr lang="ru-RU" sz="1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R="225425" algn="just">
              <a:spcAft>
                <a:spcPts val="0"/>
              </a:spcAft>
            </a:pPr>
            <a:r>
              <a:rPr lang="ru-RU" sz="1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R="225425" algn="just">
              <a:spcAft>
                <a:spcPts val="0"/>
              </a:spcAft>
            </a:pPr>
            <a:r>
              <a:rPr lang="ru-RU" sz="1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R="225425" algn="just">
              <a:spcAft>
                <a:spcPts val="0"/>
              </a:spcAft>
            </a:pPr>
            <a:r>
              <a:rPr lang="ru-RU" sz="1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endParaRPr lang="ru-RU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053120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053" y="96253"/>
            <a:ext cx="10974518" cy="1808747"/>
          </a:xfrm>
        </p:spPr>
        <p:txBody>
          <a:bodyPr>
            <a:normAutofit fontScale="90000"/>
          </a:bodyPr>
          <a:lstStyle/>
          <a:p>
            <a:pPr lvl="0"/>
            <a:r>
              <a:rPr lang="ru-RU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Также в пробирке со скорлупой в растворе с Кока-колой наблюдали на поверхности </a:t>
            </a:r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скорлупы интенсивное выделение пузырьков-углекислого  газа. </a:t>
            </a:r>
            <a:b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5100000">
            <a:off x="1011251" y="2108931"/>
            <a:ext cx="5066871" cy="43045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Объект 3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5640000">
            <a:off x="6608739" y="1979984"/>
            <a:ext cx="5070520" cy="43915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Прямоугольник 2"/>
          <p:cNvSpPr/>
          <p:nvPr/>
        </p:nvSpPr>
        <p:spPr>
          <a:xfrm>
            <a:off x="8942118" y="3105835"/>
            <a:ext cx="20188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225425" lvl="0" algn="just"/>
            <a:endParaRPr lang="ru-RU" dirty="0">
              <a:solidFill>
                <a:srgbClr val="00206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20746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5700000">
            <a:off x="6991133" y="1866410"/>
            <a:ext cx="4913782" cy="408595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1034716" y="108284"/>
            <a:ext cx="10659979" cy="1215191"/>
          </a:xfrm>
        </p:spPr>
        <p:txBody>
          <a:bodyPr>
            <a:noAutofit/>
          </a:bodyPr>
          <a:lstStyle/>
          <a:p>
            <a:r>
              <a:rPr lang="ru-RU" sz="40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А в минеральной  воде «Лель» -никаких изменений.</a:t>
            </a:r>
            <a:endParaRPr lang="ru-RU" sz="4000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 rot="-420000">
            <a:off x="1769285" y="1590807"/>
            <a:ext cx="3945572" cy="492325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34994166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74157" y="995423"/>
            <a:ext cx="10428790" cy="5312780"/>
          </a:xfrm>
        </p:spPr>
        <p:txBody>
          <a:bodyPr>
            <a:noAutofit/>
          </a:bodyPr>
          <a:lstStyle/>
          <a:p>
            <a:pPr>
              <a:spcAft>
                <a:spcPts val="0"/>
              </a:spcAft>
            </a:pPr>
            <a:r>
              <a:rPr lang="ru-RU" sz="5400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r>
              <a:rPr lang="ru-RU" sz="4800" b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Цель:</a:t>
            </a:r>
            <a:r>
              <a:rPr lang="ru-RU" sz="4800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изучить </a:t>
            </a:r>
            <a:r>
              <a:rPr lang="ru-RU" sz="4800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состав </a:t>
            </a:r>
            <a:r>
              <a:rPr lang="ru-RU" sz="4800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газированных напитков и влияние их компонентов на продукты-аналоги белков</a:t>
            </a:r>
            <a:r>
              <a:rPr lang="ru-RU" sz="5400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ru-RU" sz="4800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жиров, углеводов, составляющих наш организм.</a:t>
            </a:r>
            <a:br>
              <a:rPr lang="ru-RU" sz="4800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5400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5400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5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403220" y="-1099595"/>
            <a:ext cx="3599726" cy="532435"/>
          </a:xfrm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6816597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59042" y="371447"/>
            <a:ext cx="11032958" cy="5463869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Опыт №5.«</a:t>
            </a:r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Сильно </a:t>
            </a:r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газированный напиток приводит к повышению кислотности»</a:t>
            </a:r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/>
              <a:t> </a:t>
            </a:r>
            <a:r>
              <a:rPr lang="ru-RU" sz="31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Нам </a:t>
            </a:r>
            <a:r>
              <a:rPr lang="ru-RU" sz="31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нужно было убедиться, что в данный напиток очень газирован и способен превращаться в «шипучее» </a:t>
            </a:r>
            <a:r>
              <a:rPr lang="ru-RU" sz="31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вещество, </a:t>
            </a:r>
            <a:r>
              <a:rPr lang="ru-RU" sz="31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если взаимодействует с ментоловыми леденцами. Для этого мы </a:t>
            </a:r>
            <a:r>
              <a:rPr lang="ru-RU" sz="31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прилили </a:t>
            </a:r>
            <a:r>
              <a:rPr lang="ru-RU" sz="31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стакан </a:t>
            </a:r>
            <a:r>
              <a:rPr lang="ru-RU" sz="31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31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освежающей конфетой «</a:t>
            </a:r>
            <a:r>
              <a:rPr lang="en-US" sz="31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Rondo</a:t>
            </a:r>
            <a:r>
              <a:rPr lang="ru-RU" sz="31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 </a:t>
            </a:r>
            <a:r>
              <a:rPr lang="ru-RU" sz="31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Кока-колу. </a:t>
            </a:r>
            <a:r>
              <a:rPr lang="ru-RU" sz="31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Данный напиток стал сильно </a:t>
            </a:r>
            <a:r>
              <a:rPr lang="ru-RU" sz="31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пениться</a:t>
            </a:r>
            <a:r>
              <a:rPr lang="ru-RU" sz="31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32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 большого </a:t>
            </a:r>
            <a:r>
              <a:rPr lang="ru-RU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количества газов конфету вытолкнуло на поверхность напитка. </a:t>
            </a:r>
            <a:r>
              <a:rPr lang="ru-RU" sz="31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1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1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Мы убедились, </a:t>
            </a:r>
            <a:r>
              <a:rPr lang="ru-RU" sz="31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что данный напиток очень газирован и образуется повышенная кислотность. Если человек будет есть сладкую ментоловую конфету  и запивать данным </a:t>
            </a:r>
            <a:r>
              <a:rPr lang="ru-RU" sz="31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напитком, то </a:t>
            </a:r>
            <a:r>
              <a:rPr lang="ru-RU" sz="31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оно способно вызвать у него рвоту, так как в желудке </a:t>
            </a:r>
            <a:r>
              <a:rPr lang="ru-RU" sz="31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взаимодействии кислоты с конфетой произойдет интенсивная реакция с выделением углекислого газа.</a:t>
            </a:r>
            <a:r>
              <a:rPr lang="ru-RU" sz="31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1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31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528466" y="1852552"/>
            <a:ext cx="237507" cy="700643"/>
          </a:xfrm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4901926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40041" y="336884"/>
            <a:ext cx="10651959" cy="1568116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В пробирке </a:t>
            </a:r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освежающей конфетой «</a:t>
            </a:r>
            <a:r>
              <a:rPr lang="en-US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Rondo</a:t>
            </a:r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 </a:t>
            </a:r>
            <a:r>
              <a:rPr lang="ru-RU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прилили Кока-колу</a:t>
            </a:r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Данный напиток стал сильно </a:t>
            </a:r>
            <a:r>
              <a:rPr lang="ru-RU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пениться, от выделившихся газов конфету </a:t>
            </a:r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вытолкнуло на </a:t>
            </a:r>
            <a:r>
              <a:rPr lang="ru-RU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поверхность напитка. </a:t>
            </a:r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5940000">
            <a:off x="7112184" y="2462654"/>
            <a:ext cx="4552036" cy="432024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4860000">
            <a:off x="940724" y="2765597"/>
            <a:ext cx="4540001" cy="377550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4919244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15978" y="624109"/>
            <a:ext cx="10676021" cy="5800754"/>
          </a:xfrm>
        </p:spPr>
        <p:txBody>
          <a:bodyPr>
            <a:noAutofit/>
          </a:bodyPr>
          <a:lstStyle/>
          <a:p>
            <a:r>
              <a:rPr lang="ru-RU" sz="4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Опыт </a:t>
            </a:r>
            <a:r>
              <a:rPr lang="ru-RU" sz="4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№6.</a:t>
            </a:r>
            <a:r>
              <a:rPr lang="ru-RU" sz="4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Взаимодействие «Кока-колы» с жевательной резинкой </a:t>
            </a:r>
            <a:r>
              <a:rPr lang="ru-RU" sz="4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en-US" sz="4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Dirol</a:t>
            </a:r>
            <a:r>
              <a:rPr lang="ru-RU" sz="4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  <a:br>
              <a:rPr lang="ru-RU" sz="4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</a:t>
            </a:r>
            <a:r>
              <a:rPr lang="ru-RU" sz="40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4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4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реакции колы с жевательной резинкой, </a:t>
            </a:r>
            <a:r>
              <a:rPr lang="ru-RU" sz="4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сначала </a:t>
            </a:r>
            <a:r>
              <a:rPr lang="ru-RU" sz="4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мы наблюдали </a:t>
            </a:r>
            <a:r>
              <a:rPr lang="ru-RU" sz="4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выделение углекислого газа и </a:t>
            </a:r>
            <a:r>
              <a:rPr lang="ru-RU" sz="4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изменение </a:t>
            </a:r>
            <a:r>
              <a:rPr lang="ru-RU" sz="4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цвета раствора, </a:t>
            </a:r>
            <a:r>
              <a:rPr lang="ru-RU" sz="4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затем через </a:t>
            </a:r>
            <a:r>
              <a:rPr lang="ru-RU" sz="4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минут выпал осадок белого цвета. </a:t>
            </a:r>
            <a:r>
              <a:rPr lang="ru-RU" sz="4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4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Через 2 дня </a:t>
            </a:r>
            <a:r>
              <a:rPr lang="ru-RU" sz="4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дне </a:t>
            </a:r>
            <a:r>
              <a:rPr lang="ru-RU" sz="4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пробирки мы отметили увеличение </a:t>
            </a:r>
            <a:r>
              <a:rPr lang="ru-RU" sz="4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количества </a:t>
            </a:r>
            <a:r>
              <a:rPr lang="ru-RU" sz="4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осадка.</a:t>
            </a:r>
            <a:r>
              <a:rPr lang="ru-RU" sz="4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40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114378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73179" y="192505"/>
            <a:ext cx="9531433" cy="1712495"/>
          </a:xfrm>
        </p:spPr>
        <p:txBody>
          <a:bodyPr>
            <a:normAutofit/>
          </a:bodyPr>
          <a:lstStyle/>
          <a:p>
            <a:pPr algn="ctr"/>
            <a:r>
              <a:rPr lang="ru-RU" sz="4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Интенсивное выделение углекислого газа. Большая скорость реакции.</a:t>
            </a:r>
            <a:endParaRPr lang="ru-RU" sz="40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5400000">
            <a:off x="957407" y="2170703"/>
            <a:ext cx="4914003" cy="3953973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5400000">
            <a:off x="6826380" y="2011698"/>
            <a:ext cx="4870168" cy="4486295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6551106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79071" y="237506"/>
            <a:ext cx="9725541" cy="1667494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В минеральной воде наблюдали слабое выделение углекислого газа на поверхности жевательной резинки.</a:t>
            </a:r>
            <a:endParaRPr lang="ru-RU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5220000">
            <a:off x="1447403" y="2315522"/>
            <a:ext cx="4541763" cy="364572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5580000">
            <a:off x="7129116" y="2303110"/>
            <a:ext cx="4559583" cy="3652405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2037018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3612" y="276726"/>
            <a:ext cx="8915400" cy="1628274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Выводы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Исследовательская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работа о газированных напитках подтверждает, что они наносят ущерб организму.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Мы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постарались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доказать, о необходимости серьезного отношения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 своему здоровью и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весу. Рекомендуем вам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сказать «нет» газированным напиткам и заменить их минеральными водами. Также чрезмерное употребление безалкогольных газированных напитков с большим содержанием сахара негативно сказывается на психическом состоянии подростков.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Газированные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напитки пить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можно, но редко.</a:t>
            </a:r>
            <a:b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	Полезные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природные минеральные воды с газом или без него, нельзя сравнивать со сладкими газированными напитками, польза которых вызывает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сомнения!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8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5400000">
            <a:off x="9547936" y="338018"/>
            <a:ext cx="2833687" cy="2454440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xmlns="" val="20706693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92925" y="180474"/>
            <a:ext cx="8911687" cy="1724526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внимание!</a:t>
            </a:r>
            <a:endParaRPr lang="ru-RU" sz="40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5760000">
            <a:off x="4552411" y="1800335"/>
            <a:ext cx="4546955" cy="386746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Объект 3"/>
          <p:cNvPicPr>
            <a:picLocks noGrp="1" noChangeAspect="1"/>
          </p:cNvPicPr>
          <p:nvPr>
            <p:ph idx="1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5100000">
            <a:off x="700127" y="1867426"/>
            <a:ext cx="4367771" cy="3733285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600000">
            <a:off x="8799008" y="1127145"/>
            <a:ext cx="3113906" cy="34868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29775627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86590" y="240633"/>
            <a:ext cx="10684042" cy="6322214"/>
          </a:xfrm>
        </p:spPr>
        <p:txBody>
          <a:bodyPr>
            <a:normAutofit fontScale="90000"/>
          </a:bodyPr>
          <a:lstStyle/>
          <a:p>
            <a:pPr marR="225425">
              <a:spcAft>
                <a:spcPts val="0"/>
              </a:spcAft>
            </a:pPr>
            <a:r>
              <a:rPr lang="ru-RU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			 </a:t>
            </a:r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Задачи:</a:t>
            </a:r>
            <a:r>
              <a:rPr lang="ru-RU" sz="4000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/>
            </a:r>
            <a:br>
              <a:rPr lang="ru-RU" sz="4000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r>
              <a:rPr lang="ru-RU" sz="4000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1. </a:t>
            </a:r>
            <a:r>
              <a:rPr lang="ru-RU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Получить больше информации о напитке «Кока-Кола», узнать  состав напитка.</a:t>
            </a:r>
            <a:r>
              <a:rPr lang="ru-RU" sz="4000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/>
            </a:r>
            <a:br>
              <a:rPr lang="ru-RU" sz="4000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4000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2. </a:t>
            </a:r>
            <a:r>
              <a:rPr lang="ru-RU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Провести опрос среди учащихся школы, который поможет определить, насколько популярен данный напиток у учеников 	разного    возраста.</a:t>
            </a:r>
            <a:r>
              <a:rPr lang="ru-RU" sz="4000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/>
            </a:r>
            <a:br>
              <a:rPr lang="ru-RU" sz="4000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4000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3. </a:t>
            </a:r>
            <a:r>
              <a:rPr lang="ru-RU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Провести эксперименты, которые помогут определить взаимодействии напитка с различными веществами</a:t>
            </a:r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(в сравнении с минеральной водой «Лель») </a:t>
            </a:r>
            <a:r>
              <a:rPr lang="ru-RU" sz="4000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/>
            </a:r>
            <a:br>
              <a:rPr lang="ru-RU" sz="4000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4000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4. </a:t>
            </a:r>
            <a:r>
              <a:rPr lang="ru-RU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Выяснить, наносит ли вред организму напиток «Кока-Кола»?</a:t>
            </a:r>
            <a:r>
              <a:rPr lang="ru-RU" sz="4000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/>
            </a:r>
            <a:br>
              <a:rPr lang="ru-RU" sz="4000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r>
              <a:rPr lang="ru-RU" sz="4000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/>
            </a:r>
            <a:br>
              <a:rPr lang="ru-RU" sz="4000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endParaRPr lang="ru-RU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147621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87811" y="446590"/>
            <a:ext cx="8911687" cy="1280890"/>
          </a:xfrm>
        </p:spPr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53716" y="216568"/>
            <a:ext cx="11538284" cy="7223364"/>
          </a:xfrm>
        </p:spPr>
        <p:txBody>
          <a:bodyPr>
            <a:noAutofit/>
          </a:bodyPr>
          <a:lstStyle/>
          <a:p>
            <a:pPr lvl="0">
              <a:buClr>
                <a:srgbClr val="A53010"/>
              </a:buClr>
            </a:pPr>
            <a:r>
              <a:rPr lang="ru-RU" sz="32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Гипотеза. </a:t>
            </a:r>
            <a:r>
              <a:rPr lang="ru-RU" sz="3200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Если газированную воду продают в магазинах и её никто не запрещает, то можно ли считать </a:t>
            </a:r>
            <a:r>
              <a:rPr lang="ru-RU" sz="3200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ее частью здорового рациона питания?</a:t>
            </a:r>
            <a:endParaRPr lang="ru-RU" sz="3200" dirty="0">
              <a:solidFill>
                <a:srgbClr val="00206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>
              <a:buClr>
                <a:srgbClr val="A53010"/>
              </a:buClr>
            </a:pPr>
            <a:r>
              <a:rPr lang="ru-RU" sz="3200" b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Предмет исследования</a:t>
            </a:r>
            <a:r>
              <a:rPr lang="ru-RU" sz="3200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газированные напитки.</a:t>
            </a:r>
            <a:endParaRPr lang="ru-RU" sz="3200" dirty="0">
              <a:solidFill>
                <a:srgbClr val="00206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>
              <a:buClr>
                <a:srgbClr val="A53010"/>
              </a:buClr>
            </a:pPr>
            <a:r>
              <a:rPr lang="ru-RU" sz="3200" b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Объект исследования</a:t>
            </a:r>
            <a:r>
              <a:rPr lang="ru-RU" sz="3200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напиток «Кока-Кола».</a:t>
            </a:r>
            <a:endParaRPr lang="ru-RU" sz="3200" dirty="0">
              <a:solidFill>
                <a:srgbClr val="00206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>
              <a:buClr>
                <a:srgbClr val="A53010"/>
              </a:buClr>
            </a:pPr>
            <a:r>
              <a:rPr lang="ru-RU" sz="3200" b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Методы исследования:</a:t>
            </a:r>
            <a:endParaRPr lang="ru-RU" sz="3200" dirty="0">
              <a:solidFill>
                <a:srgbClr val="00206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>
              <a:lnSpc>
                <a:spcPct val="107000"/>
              </a:lnSpc>
              <a:spcAft>
                <a:spcPts val="800"/>
              </a:spcAft>
              <a:buClr>
                <a:srgbClr val="A53010"/>
              </a:buClr>
              <a:tabLst>
                <a:tab pos="457200" algn="l"/>
              </a:tabLst>
            </a:pPr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теоретические (анализ фактов из литературных и Интернет-источников);</a:t>
            </a:r>
            <a:endParaRPr lang="ru-RU" sz="2800" dirty="0">
              <a:solidFill>
                <a:srgbClr val="00206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>
              <a:lnSpc>
                <a:spcPct val="107000"/>
              </a:lnSpc>
              <a:spcAft>
                <a:spcPts val="800"/>
              </a:spcAft>
              <a:buClr>
                <a:srgbClr val="A53010"/>
              </a:buClr>
              <a:tabLst>
                <a:tab pos="457200" algn="l"/>
              </a:tabLst>
            </a:pPr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эмпирические (сравнение, сопоставление, проведение соцопроса);</a:t>
            </a:r>
            <a:endParaRPr lang="ru-RU" sz="2800" dirty="0">
              <a:solidFill>
                <a:srgbClr val="00206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>
              <a:lnSpc>
                <a:spcPct val="107000"/>
              </a:lnSpc>
              <a:spcAft>
                <a:spcPts val="800"/>
              </a:spcAft>
              <a:buClr>
                <a:srgbClr val="A53010"/>
              </a:buClr>
              <a:tabLst>
                <a:tab pos="457200" algn="l"/>
              </a:tabLst>
            </a:pPr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математические (статистическая обработка материала);</a:t>
            </a:r>
            <a:endParaRPr lang="ru-RU" sz="2800" dirty="0">
              <a:solidFill>
                <a:srgbClr val="00206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>
              <a:lnSpc>
                <a:spcPct val="107000"/>
              </a:lnSpc>
              <a:spcAft>
                <a:spcPts val="800"/>
              </a:spcAft>
              <a:buClr>
                <a:srgbClr val="A53010"/>
              </a:buClr>
              <a:tabLst>
                <a:tab pos="457200" algn="l"/>
              </a:tabLst>
            </a:pPr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экспериментальные (проведение опытов, экспериментов).</a:t>
            </a:r>
            <a:endParaRPr lang="ru-RU" sz="2800" dirty="0">
              <a:solidFill>
                <a:srgbClr val="00206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xmlns="" val="27863907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58780" y="276726"/>
            <a:ext cx="11309684" cy="6457706"/>
          </a:xfrm>
        </p:spPr>
        <p:txBody>
          <a:bodyPr>
            <a:normAutofit fontScale="90000"/>
          </a:bodyPr>
          <a:lstStyle/>
          <a:p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 Состав 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влияние газированных напитков на 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организм   человека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7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регуляторы кислотности: а) </a:t>
            </a:r>
            <a:r>
              <a:rPr lang="ru-RU" sz="2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Е-330 </a:t>
            </a:r>
            <a:r>
              <a:rPr lang="ru-RU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это обычная </a:t>
            </a:r>
            <a:r>
              <a:rPr lang="ru-RU" sz="2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лимонная </a:t>
            </a:r>
            <a:r>
              <a:rPr lang="ru-RU" sz="27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кислота</a:t>
            </a:r>
            <a:r>
              <a:rPr lang="ru-RU" sz="2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 б) </a:t>
            </a:r>
            <a:r>
              <a:rPr lang="ru-RU" sz="27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ортофосфорная </a:t>
            </a:r>
            <a:r>
              <a:rPr lang="ru-RU" sz="2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кислота Е-338,</a:t>
            </a:r>
            <a:r>
              <a:rPr lang="ru-RU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которая может вызывать раздражение глаз и кожных покровов. Кроме того, она вымывает кальций из костей, что способствует формированию камней в почках, а также приводит к ослаблению костной ткани и кости легче ломаются. Любая кислота разъедает эмаль зубов, что может привести к возникновению кариеса.</a:t>
            </a:r>
            <a:br>
              <a:rPr lang="ru-RU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</a:t>
            </a:r>
            <a:r>
              <a:rPr lang="ru-RU" sz="2700" dirty="0"/>
              <a:t> </a:t>
            </a:r>
            <a:r>
              <a:rPr lang="ru-RU" sz="2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Подсластитель Е-951 (аспартам) </a:t>
            </a:r>
            <a:r>
              <a:rPr lang="ru-RU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это белок, искусственный заменитель сахара, который вызывает у некоторых людей аллергию. </a:t>
            </a:r>
            <a:r>
              <a:rPr lang="ru-RU" sz="2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</a:t>
            </a:r>
            <a:r>
              <a:rPr lang="ru-RU" sz="2700" dirty="0"/>
              <a:t> </a:t>
            </a:r>
            <a:r>
              <a:rPr lang="ru-RU" sz="2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Консерванты</a:t>
            </a:r>
            <a:r>
              <a:rPr lang="ru-RU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Е-211, Е-210. Их вводят в напитки в качестве бактерицидного и противогрибкового средств, что позволяет увеличить срок хранения пищевых продуктов. Продукты, содержащие эти консерванты, не рекомендуется употреблять людям, чувствительным к аспирину и лицам с бронхиальной астмой</a:t>
            </a:r>
            <a:r>
              <a:rPr lang="ru-RU" sz="2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br>
              <a:rPr lang="ru-RU" sz="2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4.</a:t>
            </a:r>
            <a:r>
              <a:rPr lang="ru-RU" sz="2700" dirty="0"/>
              <a:t> </a:t>
            </a:r>
            <a:r>
              <a:rPr lang="ru-RU" sz="2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Красители, </a:t>
            </a:r>
            <a:r>
              <a:rPr lang="ru-RU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используемые в газированных напитках, бывают натуральными и </a:t>
            </a:r>
            <a:r>
              <a:rPr lang="ru-RU" sz="2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искусственными. Искусственные красители могут вызвать аллергию.</a:t>
            </a:r>
            <a:r>
              <a:rPr lang="ru-RU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7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700496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83633" y="204536"/>
            <a:ext cx="10611852" cy="6196264"/>
          </a:xfrm>
        </p:spPr>
        <p:txBody>
          <a:bodyPr>
            <a:noAutofit/>
          </a:bodyPr>
          <a:lstStyle/>
          <a:p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Экспериментальная часть.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Проведение социологического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опроса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Цель: изучить какие газированные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напитки употребляют ученики нашей школы.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социологическом опросе участвовали  учащиеся 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6-8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классов. Было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опрошено 52 респондентов.</a:t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Результаты оказались следующими:</a:t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Какие напитки ты предпочитаешь?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Газированные – 35</a:t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Обычную воду – 17</a:t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Какие газированные напитки ты больше любишь?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«Кока-колу» - 22</a:t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«Спрайт» - 24</a:t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Минеральную воду – 6</a:t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 часто ты пьёшь газированную воду?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Каждый день – 15</a:t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раз в неделю – 21</a:t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Редко – 16</a:t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Почему ты пьёшь газированную воду?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Она вкусная – 44</a:t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 знаю – 8</a:t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Приносят ли пользу газированные напитки?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Да –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    Нет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42</a:t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495138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891380" y="485274"/>
            <a:ext cx="9538619" cy="2438400"/>
          </a:xfrm>
        </p:spPr>
        <p:txBody>
          <a:bodyPr>
            <a:normAutofit fontScale="25000" lnSpcReduction="20000"/>
          </a:bodyPr>
          <a:lstStyle/>
          <a:p>
            <a:pPr lvl="1"/>
            <a:r>
              <a:rPr lang="ru-RU" sz="1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После обработки результатов мы выяснили, что газированные напитки являются популярными среди учеников нашей школы. Ребята предпочитают пить «Кока-колу» и любят ее «незабываемый» вкус. Поэтому, для своего эксперимента мы выбрали именно «Кока-колу</a:t>
            </a:r>
            <a:r>
              <a:rPr lang="ru-RU" sz="1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  <a:endParaRPr lang="ru-RU" sz="12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ru-RU" sz="1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Мы  решили </a:t>
            </a:r>
            <a:r>
              <a:rPr lang="ru-RU" sz="1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сравнить свойства «Кока-Колы» с минеральной водой «Лель», которую любят пить взрослые. Ведь она получена из природных источников, расположенных у нас в Красноярском крае </a:t>
            </a:r>
            <a:r>
              <a:rPr lang="ru-RU" sz="1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республике </a:t>
            </a:r>
            <a:r>
              <a:rPr lang="ru-RU" sz="1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Хакасия. И обладает целебными качествами. </a:t>
            </a:r>
          </a:p>
          <a:p>
            <a:r>
              <a:rPr lang="ru-RU" sz="1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1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 rot="-360000">
            <a:off x="177026" y="365729"/>
            <a:ext cx="2514600" cy="25683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40791825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03947" y="142845"/>
            <a:ext cx="7928811" cy="6125607"/>
          </a:xfrm>
        </p:spPr>
        <p:txBody>
          <a:bodyPr>
            <a:noAutofit/>
          </a:bodyPr>
          <a:lstStyle/>
          <a:p>
            <a:r>
              <a:rPr lang="ru-RU" sz="4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Наше оборудование:</a:t>
            </a:r>
            <a:br>
              <a:rPr lang="ru-RU" sz="4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ru-RU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лабораторная посуда</a:t>
            </a:r>
            <a:r>
              <a:rPr lang="ru-RU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br>
              <a:rPr lang="ru-RU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штатив-2 шт., пронумерованные пробирки-12 шт., пинцет;</a:t>
            </a:r>
            <a:br>
              <a:rPr lang="ru-RU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2.Напитки и продукты</a:t>
            </a:r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b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газированный напиток- «Кока-кола", питьевая вода «Лель»; молоко «Млада», печень оленя, сарделька «Молочная», яйцо курицы, освежающие конфеты «</a:t>
            </a:r>
            <a:r>
              <a:rPr lang="en-US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Rondo</a:t>
            </a:r>
            <a:r>
              <a:rPr lang="ru-RU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», жевательная резинка «</a:t>
            </a:r>
            <a:r>
              <a:rPr lang="en-US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Dirol</a:t>
            </a:r>
            <a:r>
              <a:rPr lang="ru-RU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  <a:br>
              <a:rPr lang="ru-RU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5820000">
            <a:off x="7972161" y="1167292"/>
            <a:ext cx="4525406" cy="338801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2666951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00989" y="288758"/>
            <a:ext cx="9603624" cy="1616242"/>
          </a:xfrm>
        </p:spPr>
        <p:txBody>
          <a:bodyPr>
            <a:normAutofit/>
          </a:bodyPr>
          <a:lstStyle/>
          <a:p>
            <a:pPr algn="ctr"/>
            <a:r>
              <a:rPr lang="ru-RU" sz="4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Приступаем к исследованию!</a:t>
            </a:r>
            <a:endParaRPr lang="ru-RU" sz="4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 rot="5400000">
            <a:off x="5981516" y="1940312"/>
            <a:ext cx="5373584" cy="4461793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Объект 3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5400000">
            <a:off x="939802" y="2016538"/>
            <a:ext cx="5317930" cy="4024959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1951708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Легкий дым">
  <a:themeElements>
    <a:clrScheme name="Легкий дым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Легкий дым">
      <a:maj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Легкий дым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Wisp" id="{7CB32D59-10C0-40DD-B7BD-2E94284A981C}" vid="{24B1A44C-C006-48B2-A4D7-E5549B3D8CD4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427</TotalTime>
  <Words>431</Words>
  <Application>Microsoft Office PowerPoint</Application>
  <PresentationFormat>Произвольный</PresentationFormat>
  <Paragraphs>65</Paragraphs>
  <Slides>26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27" baseType="lpstr">
      <vt:lpstr>Легкий дым</vt:lpstr>
      <vt:lpstr>Исследовательская работа: «Газированные напитки-вред или польза?»                 Работу выполнил: Мельников Максим, учащийся                                          6 «а» класса МКОУ «ТСОШ-и имени А.Н.Немтушкина» Руководитель: Голышева И.А.,  учитель биологии и химии</vt:lpstr>
      <vt:lpstr> Цель: изучить состав газированных напитков и влияние их компонентов на продукты-аналоги белков, жиров, углеводов, составляющих наш организм.  </vt:lpstr>
      <vt:lpstr>    Задачи:  1. Получить больше информации о напитке «Кока-Кола», узнать  состав напитка. 2. Провести опрос среди учащихся школы, который поможет определить, насколько популярен данный напиток у учеников  разного    возраста. 3. Провести эксперименты, которые помогут определить взаимодействии напитка с различными веществами (в сравнении с минеральной водой «Лель»)  4. Выяснить, наносит ли вред организму напиток «Кока-Кола»?   </vt:lpstr>
      <vt:lpstr>Слайд 4</vt:lpstr>
      <vt:lpstr>  Состав и влияние газированных напитков на организм   человека: 1. регуляторы кислотности: а) Е-330 – это обычная лимонная кислота; б) ортофосфорная кислота Е-338, которая может вызывать раздражение глаз и кожных покровов. Кроме того, она вымывает кальций из костей, что способствует формированию камней в почках, а также приводит к ослаблению костной ткани и кости легче ломаются. Любая кислота разъедает эмаль зубов, что может привести к возникновению кариеса. 2. Подсластитель Е-951 (аспартам) - это белок, искусственный заменитель сахара, который вызывает у некоторых людей аллергию.  3. Консерванты: Е-211, Е-210. Их вводят в напитки в качестве бактерицидного и противогрибкового средств, что позволяет увеличить срок хранения пищевых продуктов. Продукты, содержащие эти консерванты, не рекомендуется употреблять людям, чувствительным к аспирину и лицам с бронхиальной астмой. 4. Красители, используемые в газированных напитках, бывают натуральными и искусственными. Искусственные красители могут вызвать аллергию. </vt:lpstr>
      <vt:lpstr>  Экспериментальная часть.   Проведение социологического опроса. Цель: изучить какие газированные напитки употребляют ученики нашей школы.  В социологическом опросе участвовали  учащиеся  6-8 классов. Было опрошено 52 респондентов.  Результаты оказались следующими: 1. Какие напитки ты предпочитаешь? Газированные – 35 Обычную воду – 17 Какие газированные напитки ты больше любишь? «Кока-колу» - 22 «Спрайт» - 24 Минеральную воду – 6 Как часто ты пьёшь газированную воду? Каждый день – 15 1 раз в неделю – 21 Редко – 16 Почему ты пьёшь газированную воду? Она вкусная – 44 Не знаю – 8 Приносят ли пользу газированные напитки? Да – 10    Нет – 42  </vt:lpstr>
      <vt:lpstr>Слайд 7</vt:lpstr>
      <vt:lpstr>Наше оборудование: 1. лабораторная посуда:  штатив-2 шт., пронумерованные пробирки-12 шт., пинцет; 2.Напитки и продукты:  газированный напиток- «Кока-кола", питьевая вода «Лель»; молоко «Млада», печень оленя, сарделька «Молочная», яйцо курицы, освежающие конфеты «Rondo», жевательная резинка «Dirol». </vt:lpstr>
      <vt:lpstr>Приступаем к исследованию!</vt:lpstr>
      <vt:lpstr>Опыт №1. Взаимодействие «Кока-колы» с печенью оленя.  Результат: Вначале опыта мы наблюдали, что сворачивался белок крови в виде бурых взвешенных хлопьев, затем печень потемнела и образовала с «Кока-колой» стойкий нерастворимый осадок. </vt:lpstr>
      <vt:lpstr>  На четвертый день и минеральной воде «Лель» образовался кровавый раствор, а на поверхности появился налет. В результате гниения выделялся неприятный запах. В пробирке с Колой раствор посветлел.</vt:lpstr>
      <vt:lpstr>Опыт №2  «Умеет ли Кока-Кола «переваривать» продукты?»   </vt:lpstr>
      <vt:lpstr>Вывод: напиток «Кока-Кола» и минеральная вода «Лель» не расщепляют сардельку, а значит и мясные изделия. </vt:lpstr>
      <vt:lpstr>Опыт №3. Взаимодействие «Кока-колы»  и минеральной воды «Лель» с молоком.  Результат: Через 15 минут молоко с Колой образовала вспенившуюся массу. Далее выпал осадок непонятной структуры. </vt:lpstr>
      <vt:lpstr> При растворении молока в минеральной воде выпал белый осадок.</vt:lpstr>
      <vt:lpstr>Опыт №4.«Грозит ли Кока-Кола нашим зубам?» </vt:lpstr>
      <vt:lpstr>Слайд 17</vt:lpstr>
      <vt:lpstr>Также в пробирке со скорлупой в растворе с Кока-колой наблюдали на поверхности скорлупы интенсивное выделение пузырьков-углекислого  газа.  </vt:lpstr>
      <vt:lpstr>Слайд 19</vt:lpstr>
      <vt:lpstr>Опыт №5.«Сильно газированный напиток приводит к повышению кислотности»  Нам нужно было убедиться, что в данный напиток очень газирован и способен превращаться в «шипучее» вещество, если взаимодействует с ментоловыми леденцами. Для этого мы прилили в стакан с освежающей конфетой «Rondo» Кока-колу. Данный напиток стал сильно пениться. От большого количества газов конфету вытолкнуло на поверхность напитка.   Мы убедились, что данный напиток очень газирован и образуется повышенная кислотность. Если человек будет есть сладкую ментоловую конфету  и запивать данным напитком, то оно способно вызвать у него рвоту, так как в желудке при взаимодействии кислоты с конфетой произойдет интенсивная реакция с выделением углекислого газа. </vt:lpstr>
      <vt:lpstr> В пробирке с освежающей конфетой «Rondo» прилили Кока-колу. Данный напиток стал сильно пениться, от выделившихся газов конфету вытолкнуло на поверхность напитка.  </vt:lpstr>
      <vt:lpstr>Опыт №6. Взаимодействие «Кока-колы» с жевательной резинкой «Dirol».  Результат: при реакции колы с жевательной резинкой, сначала мы наблюдали выделение углекислого газа и изменение цвета раствора, затем через 30 минут выпал осадок белого цвета.   Через 2 дня на дне пробирки мы отметили увеличение количества осадка. </vt:lpstr>
      <vt:lpstr>Интенсивное выделение углекислого газа. Большая скорость реакции.</vt:lpstr>
      <vt:lpstr> В минеральной воде наблюдали слабое выделение углекислого газа на поверхности жевательной резинки.</vt:lpstr>
      <vt:lpstr>             Выводы:  Исследовательская работа о газированных напитках подтверждает, что они наносят ущерб организму.   Мы постарались доказать, о необходимости серьезного отношения к своему здоровью и весу. Рекомендуем вам сказать «нет» газированным напиткам и заменить их минеральными водами. Также чрезмерное употребление безалкогольных газированных напитков с большим содержанием сахара негативно сказывается на психическом состоянии подростков.  Газированные напитки пить можно, но редко.   Полезные природные минеральные воды с газом или без него, нельзя сравнивать со сладкими газированными напитками, польза которых вызывает сомнения! </vt:lpstr>
      <vt:lpstr>Спасибо за внимание!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Мама</dc:creator>
  <cp:lastModifiedBy>Роман</cp:lastModifiedBy>
  <cp:revision>61</cp:revision>
  <dcterms:created xsi:type="dcterms:W3CDTF">2017-03-28T15:49:56Z</dcterms:created>
  <dcterms:modified xsi:type="dcterms:W3CDTF">2018-10-31T04:13:14Z</dcterms:modified>
</cp:coreProperties>
</file>