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04" r:id="rId1"/>
  </p:sldMasterIdLst>
  <p:sldIdLst>
    <p:sldId id="256" r:id="rId2"/>
    <p:sldId id="284" r:id="rId3"/>
    <p:sldId id="285" r:id="rId4"/>
    <p:sldId id="277" r:id="rId5"/>
    <p:sldId id="279" r:id="rId6"/>
    <p:sldId id="280" r:id="rId7"/>
    <p:sldId id="281" r:id="rId8"/>
    <p:sldId id="283" r:id="rId9"/>
    <p:sldId id="269" r:id="rId10"/>
    <p:sldId id="266" r:id="rId11"/>
    <p:sldId id="267" r:id="rId12"/>
    <p:sldId id="257" r:id="rId13"/>
    <p:sldId id="258" r:id="rId14"/>
    <p:sldId id="259" r:id="rId15"/>
    <p:sldId id="260" r:id="rId16"/>
    <p:sldId id="261" r:id="rId17"/>
    <p:sldId id="262" r:id="rId18"/>
    <p:sldId id="271" r:id="rId19"/>
    <p:sldId id="272" r:id="rId20"/>
    <p:sldId id="263" r:id="rId21"/>
    <p:sldId id="264" r:id="rId22"/>
    <p:sldId id="273" r:id="rId23"/>
    <p:sldId id="274" r:id="rId24"/>
    <p:sldId id="275" r:id="rId25"/>
    <p:sldId id="276" r:id="rId26"/>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2813" autoAdjust="0"/>
  </p:normalViewPr>
  <p:slideViewPr>
    <p:cSldViewPr>
      <p:cViewPr varScale="1">
        <p:scale>
          <a:sx n="80" d="100"/>
          <a:sy n="80" d="100"/>
        </p:scale>
        <p:origin x="-432"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8" name="Rectangle 7"/>
          <p:cNvSpPr/>
          <p:nvPr/>
        </p:nvSpPr>
        <p:spPr>
          <a:xfrm>
            <a:off x="777240" y="0"/>
            <a:ext cx="7543800" cy="304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762000" y="3200400"/>
            <a:ext cx="7543800" cy="1524000"/>
          </a:xfrm>
        </p:spPr>
        <p:txBody>
          <a:bodyPr>
            <a:noAutofit/>
          </a:bodyPr>
          <a:lstStyle>
            <a:lvl1pPr>
              <a:defRPr sz="8000"/>
            </a:lvl1pPr>
          </a:lstStyle>
          <a:p>
            <a:r>
              <a:rPr lang="ru-RU" smtClean="0"/>
              <a:t>Образец заголовка</a:t>
            </a:r>
            <a:endParaRPr lang="en-US" dirty="0"/>
          </a:p>
        </p:txBody>
      </p:sp>
      <p:sp>
        <p:nvSpPr>
          <p:cNvPr id="3" name="Subtitle 2"/>
          <p:cNvSpPr>
            <a:spLocks noGrp="1"/>
          </p:cNvSpPr>
          <p:nvPr>
            <p:ph type="subTitle" idx="1"/>
          </p:nvPr>
        </p:nvSpPr>
        <p:spPr>
          <a:xfrm>
            <a:off x="762000" y="4724400"/>
            <a:ext cx="6858000" cy="990600"/>
          </a:xfrm>
        </p:spPr>
        <p:txBody>
          <a:bodyPr anchor="t" anchorCtr="0">
            <a:normAutofit/>
          </a:bodyPr>
          <a:lstStyle>
            <a:lvl1pPr marL="0" indent="0" algn="l">
              <a:buNone/>
              <a:defRPr sz="28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pPr/>
              <a:t>03.11.2018</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pPr/>
              <a:t>‹#›</a:t>
            </a:fld>
            <a:endParaRPr lang="ru-RU"/>
          </a:p>
        </p:txBody>
      </p:sp>
      <p:sp>
        <p:nvSpPr>
          <p:cNvPr id="7" name="Rectangle 6"/>
          <p:cNvSpPr/>
          <p:nvPr/>
        </p:nvSpPr>
        <p:spPr>
          <a:xfrm>
            <a:off x="777240" y="6172200"/>
            <a:ext cx="7543800" cy="274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914400" y="685800"/>
            <a:ext cx="7239000" cy="3886200"/>
          </a:xfrm>
        </p:spPr>
        <p:txBody>
          <a:bodyPr vert="eaVert" anchor="t" anchorCtr="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pPr/>
              <a:t>03.11.2018</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62000" y="685801"/>
            <a:ext cx="1828800" cy="5410199"/>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2590800" y="685801"/>
            <a:ext cx="5715000" cy="4876800"/>
          </a:xfrm>
        </p:spPr>
        <p:txBody>
          <a:bodyPr vert="eaVert" anchor="t" anchorCtr="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pPr/>
              <a:t>03.11.2018</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pPr/>
              <a:t>03.11.2018</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7" name="Rectangle 6"/>
          <p:cNvSpPr/>
          <p:nvPr/>
        </p:nvSpPr>
        <p:spPr>
          <a:xfrm>
            <a:off x="777240" y="0"/>
            <a:ext cx="7543800" cy="304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762000" y="3276600"/>
            <a:ext cx="7543800" cy="1676400"/>
          </a:xfrm>
        </p:spPr>
        <p:txBody>
          <a:bodyPr anchor="b" anchorCtr="0"/>
          <a:lstStyle>
            <a:lvl1pPr algn="l">
              <a:defRPr sz="5400" b="0" cap="all"/>
            </a:lvl1pPr>
          </a:lstStyle>
          <a:p>
            <a:r>
              <a:rPr lang="ru-RU" smtClean="0"/>
              <a:t>Образец заголовка</a:t>
            </a:r>
            <a:endParaRPr lang="en-US" dirty="0"/>
          </a:p>
        </p:txBody>
      </p:sp>
      <p:sp>
        <p:nvSpPr>
          <p:cNvPr id="3" name="Text Placeholder 2"/>
          <p:cNvSpPr>
            <a:spLocks noGrp="1"/>
          </p:cNvSpPr>
          <p:nvPr>
            <p:ph type="body" idx="1"/>
          </p:nvPr>
        </p:nvSpPr>
        <p:spPr>
          <a:xfrm>
            <a:off x="762000" y="4953000"/>
            <a:ext cx="6858000" cy="914400"/>
          </a:xfrm>
        </p:spPr>
        <p:txBody>
          <a:bodyPr anchor="t" anchorCtr="0">
            <a:normAutofit/>
          </a:bodyPr>
          <a:lstStyle>
            <a:lvl1pPr marL="0" indent="0">
              <a:buNone/>
              <a:defRPr sz="28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4C71EC6-210F-42DE-9C53-41977AD35B3D}" type="datetimeFigureOut">
              <a:rPr lang="ru-RU" smtClean="0"/>
              <a:pPr/>
              <a:t>03.11.2018</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pPr/>
              <a:t>‹#›</a:t>
            </a:fld>
            <a:endParaRPr lang="ru-RU"/>
          </a:p>
        </p:txBody>
      </p:sp>
      <p:sp>
        <p:nvSpPr>
          <p:cNvPr id="8" name="Rectangle 7"/>
          <p:cNvSpPr/>
          <p:nvPr/>
        </p:nvSpPr>
        <p:spPr>
          <a:xfrm>
            <a:off x="777240" y="6172200"/>
            <a:ext cx="7543800" cy="274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Content Placeholder 2"/>
          <p:cNvSpPr>
            <a:spLocks noGrp="1"/>
          </p:cNvSpPr>
          <p:nvPr>
            <p:ph sz="half" idx="1"/>
          </p:nvPr>
        </p:nvSpPr>
        <p:spPr>
          <a:xfrm>
            <a:off x="762000" y="609601"/>
            <a:ext cx="3657600" cy="376732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4648200" y="609601"/>
            <a:ext cx="3657600" cy="376732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Date Placeholder 4"/>
          <p:cNvSpPr>
            <a:spLocks noGrp="1"/>
          </p:cNvSpPr>
          <p:nvPr>
            <p:ph type="dt" sz="half" idx="10"/>
          </p:nvPr>
        </p:nvSpPr>
        <p:spPr/>
        <p:txBody>
          <a:bodyPr/>
          <a:lstStyle/>
          <a:p>
            <a:fld id="{B4C71EC6-210F-42DE-9C53-41977AD35B3D}" type="datetimeFigureOut">
              <a:rPr lang="ru-RU" smtClean="0"/>
              <a:pPr/>
              <a:t>03.11.2018</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dirty="0"/>
          </a:p>
        </p:txBody>
      </p:sp>
      <p:sp>
        <p:nvSpPr>
          <p:cNvPr id="3" name="Text Placeholder 2"/>
          <p:cNvSpPr>
            <a:spLocks noGrp="1"/>
          </p:cNvSpPr>
          <p:nvPr>
            <p:ph type="body" idx="1"/>
          </p:nvPr>
        </p:nvSpPr>
        <p:spPr>
          <a:xfrm>
            <a:off x="758952" y="609600"/>
            <a:ext cx="3657600" cy="639762"/>
          </a:xfrm>
        </p:spPr>
        <p:txBody>
          <a:bodyPr anchor="b">
            <a:noAutofit/>
          </a:bodyPr>
          <a:lstStyle>
            <a:lvl1pPr marL="0" indent="0">
              <a:buNone/>
              <a:defRPr sz="2800" b="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758952" y="1329264"/>
            <a:ext cx="3657600" cy="3048000"/>
          </a:xfrm>
        </p:spPr>
        <p:txBody>
          <a:bodyPr anchor="t" anchorCtr="0"/>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5152" y="609600"/>
            <a:ext cx="3657600" cy="639762"/>
          </a:xfrm>
        </p:spPr>
        <p:txBody>
          <a:bodyPr anchor="b">
            <a:noAutofit/>
          </a:bodyPr>
          <a:lstStyle>
            <a:lvl1pPr marL="0" indent="0">
              <a:buNone/>
              <a:defRPr sz="2800" b="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5152" y="1329264"/>
            <a:ext cx="3657600" cy="3048000"/>
          </a:xfrm>
        </p:spPr>
        <p:txBody>
          <a:bodyPr anchor="t" anchorCtr="0"/>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Date Placeholder 6"/>
          <p:cNvSpPr>
            <a:spLocks noGrp="1"/>
          </p:cNvSpPr>
          <p:nvPr>
            <p:ph type="dt" sz="half" idx="10"/>
          </p:nvPr>
        </p:nvSpPr>
        <p:spPr/>
        <p:txBody>
          <a:bodyPr/>
          <a:lstStyle/>
          <a:p>
            <a:fld id="{B4C71EC6-210F-42DE-9C53-41977AD35B3D}" type="datetimeFigureOut">
              <a:rPr lang="ru-RU" smtClean="0"/>
              <a:pPr/>
              <a:t>03.11.2018</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B19B0651-EE4F-4900-A07F-96A6BFA9D0F0}" type="slidenum">
              <a:rPr lang="ru-RU" smtClean="0"/>
              <a:pPr/>
              <a:t>‹#›</a:t>
            </a:fld>
            <a:endParaRPr lang="ru-RU"/>
          </a:p>
        </p:txBody>
      </p:sp>
      <p:cxnSp>
        <p:nvCxnSpPr>
          <p:cNvPr id="11" name="Straight Connector 10"/>
          <p:cNvCxnSpPr/>
          <p:nvPr/>
        </p:nvCxnSpPr>
        <p:spPr>
          <a:xfrm>
            <a:off x="758952" y="1249362"/>
            <a:ext cx="36576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645152" y="1249362"/>
            <a:ext cx="3657600" cy="1588"/>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B4C71EC6-210F-42DE-9C53-41977AD35B3D}" type="datetimeFigureOut">
              <a:rPr lang="ru-RU" smtClean="0"/>
              <a:pPr/>
              <a:t>03.11.2018</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C71EC6-210F-42DE-9C53-41977AD35B3D}" type="datetimeFigureOut">
              <a:rPr lang="ru-RU" smtClean="0"/>
              <a:pPr/>
              <a:t>03.11.2018</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0"/>
            <a:ext cx="6784848" cy="1600200"/>
          </a:xfrm>
        </p:spPr>
        <p:txBody>
          <a:bodyPr anchor="b">
            <a:normAutofit/>
          </a:bodyPr>
          <a:lstStyle>
            <a:lvl1pPr algn="l">
              <a:defRPr sz="5400" b="0"/>
            </a:lvl1pPr>
          </a:lstStyle>
          <a:p>
            <a:r>
              <a:rPr lang="ru-RU" smtClean="0"/>
              <a:t>Образец заголовка</a:t>
            </a:r>
            <a:endParaRPr lang="en-US"/>
          </a:p>
        </p:txBody>
      </p:sp>
      <p:sp>
        <p:nvSpPr>
          <p:cNvPr id="3" name="Content Placeholder 2"/>
          <p:cNvSpPr>
            <a:spLocks noGrp="1"/>
          </p:cNvSpPr>
          <p:nvPr>
            <p:ph idx="1"/>
          </p:nvPr>
        </p:nvSpPr>
        <p:spPr>
          <a:xfrm>
            <a:off x="3710866" y="457200"/>
            <a:ext cx="4594934" cy="4114799"/>
          </a:xfrm>
        </p:spPr>
        <p:txBody>
          <a:bodyPr/>
          <a:lstStyle>
            <a:lvl1pPr>
              <a:defRPr sz="2400"/>
            </a:lvl1pPr>
            <a:lvl2pPr>
              <a:defRPr sz="2200"/>
            </a:lvl2pPr>
            <a:lvl3pPr>
              <a:defRPr sz="2000"/>
            </a:lvl3pPr>
            <a:lvl4pPr>
              <a:defRPr sz="1800"/>
            </a:lvl4pPr>
            <a:lvl5pPr>
              <a:defRPr sz="18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762001" y="457200"/>
            <a:ext cx="2673657" cy="4114800"/>
          </a:xfrm>
        </p:spPr>
        <p:txBody>
          <a:bodyPr>
            <a:normAutofit/>
          </a:bodyPr>
          <a:lstStyle>
            <a:lvl1pPr marL="0" indent="0">
              <a:buNone/>
              <a:defRPr sz="21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pPr/>
              <a:t>03.11.2018</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pPr/>
              <a:t>‹#›</a:t>
            </a:fld>
            <a:endParaRPr lang="ru-RU"/>
          </a:p>
        </p:txBody>
      </p:sp>
      <p:cxnSp>
        <p:nvCxnSpPr>
          <p:cNvPr id="10" name="Straight Connector 9"/>
          <p:cNvCxnSpPr/>
          <p:nvPr/>
        </p:nvCxnSpPr>
        <p:spPr>
          <a:xfrm rot="5400000">
            <a:off x="1677194" y="2514600"/>
            <a:ext cx="3810000" cy="1588"/>
          </a:xfrm>
          <a:prstGeom prst="line">
            <a:avLst/>
          </a:prstGeom>
          <a:ln>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758952" y="4572000"/>
            <a:ext cx="6784848" cy="1600200"/>
          </a:xfrm>
        </p:spPr>
        <p:txBody>
          <a:bodyPr anchor="b">
            <a:normAutofit/>
          </a:bodyPr>
          <a:lstStyle>
            <a:lvl1pPr algn="l">
              <a:defRPr sz="5400" b="0"/>
            </a:lvl1pPr>
          </a:lstStyle>
          <a:p>
            <a:r>
              <a:rPr lang="ru-RU" smtClean="0"/>
              <a:t>Образец заголовка</a:t>
            </a:r>
            <a:endParaRPr lang="en-US" dirty="0"/>
          </a:p>
        </p:txBody>
      </p:sp>
      <p:sp>
        <p:nvSpPr>
          <p:cNvPr id="3" name="Picture Placeholder 2"/>
          <p:cNvSpPr>
            <a:spLocks noGrp="1"/>
          </p:cNvSpPr>
          <p:nvPr>
            <p:ph type="pic" idx="1"/>
          </p:nvPr>
        </p:nvSpPr>
        <p:spPr>
          <a:xfrm>
            <a:off x="777240" y="457200"/>
            <a:ext cx="7543800" cy="2895600"/>
          </a:xfrm>
          <a:ln w="6350">
            <a:solidFill>
              <a:schemeClr val="tx2"/>
            </a:solidFill>
          </a:ln>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a:p>
        </p:txBody>
      </p:sp>
      <p:sp>
        <p:nvSpPr>
          <p:cNvPr id="4" name="Text Placeholder 3"/>
          <p:cNvSpPr>
            <a:spLocks noGrp="1"/>
          </p:cNvSpPr>
          <p:nvPr>
            <p:ph type="body" sz="half" idx="2"/>
          </p:nvPr>
        </p:nvSpPr>
        <p:spPr>
          <a:xfrm>
            <a:off x="850392" y="3505200"/>
            <a:ext cx="7391400" cy="804862"/>
          </a:xfrm>
        </p:spPr>
        <p:txBody>
          <a:bodyPr anchor="t" anchorCtr="0">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pPr/>
              <a:t>03.11.2018</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62000" y="4572000"/>
            <a:ext cx="6781800" cy="1600200"/>
          </a:xfrm>
          <a:prstGeom prst="rect">
            <a:avLst/>
          </a:prstGeom>
        </p:spPr>
        <p:txBody>
          <a:bodyPr vert="horz" lIns="91440" tIns="45720" rIns="91440" bIns="45720" rtlCol="0" anchor="b" anchorCtr="0">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762000" y="685800"/>
            <a:ext cx="7543800" cy="3886200"/>
          </a:xfrm>
          <a:prstGeom prst="rect">
            <a:avLst/>
          </a:prstGeom>
        </p:spPr>
        <p:txBody>
          <a:bodyPr vert="horz" lIns="91440" tIns="45720" rIns="91440" bIns="45720" rtlCol="0" anchor="ctr" anchorCtr="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6248400" y="6208776"/>
            <a:ext cx="2133600" cy="365125"/>
          </a:xfrm>
          <a:prstGeom prst="rect">
            <a:avLst/>
          </a:prstGeom>
        </p:spPr>
        <p:txBody>
          <a:bodyPr vert="horz" lIns="91440" tIns="45720" rIns="91440" bIns="45720" rtlCol="0" anchor="ctr"/>
          <a:lstStyle>
            <a:lvl1pPr algn="r">
              <a:defRPr sz="1200" b="1">
                <a:solidFill>
                  <a:schemeClr val="tx2">
                    <a:lumMod val="90000"/>
                    <a:lumOff val="10000"/>
                  </a:schemeClr>
                </a:solidFill>
                <a:latin typeface="+mn-lt"/>
              </a:defRPr>
            </a:lvl1pPr>
          </a:lstStyle>
          <a:p>
            <a:fld id="{B4C71EC6-210F-42DE-9C53-41977AD35B3D}" type="datetimeFigureOut">
              <a:rPr lang="ru-RU" smtClean="0"/>
              <a:pPr/>
              <a:t>03.11.2018</a:t>
            </a:fld>
            <a:endParaRPr lang="ru-RU"/>
          </a:p>
        </p:txBody>
      </p:sp>
      <p:sp>
        <p:nvSpPr>
          <p:cNvPr id="5" name="Footer Placeholder 4"/>
          <p:cNvSpPr>
            <a:spLocks noGrp="1"/>
          </p:cNvSpPr>
          <p:nvPr>
            <p:ph type="ftr" sz="quarter" idx="3"/>
          </p:nvPr>
        </p:nvSpPr>
        <p:spPr>
          <a:xfrm>
            <a:off x="761999" y="6208776"/>
            <a:ext cx="4873869" cy="365125"/>
          </a:xfrm>
          <a:prstGeom prst="rect">
            <a:avLst/>
          </a:prstGeom>
        </p:spPr>
        <p:txBody>
          <a:bodyPr vert="horz" lIns="91440" tIns="45720" rIns="91440" bIns="45720" rtlCol="0" anchor="ctr"/>
          <a:lstStyle>
            <a:lvl1pPr algn="l">
              <a:defRPr sz="1200" b="1">
                <a:solidFill>
                  <a:schemeClr val="tx2">
                    <a:lumMod val="90000"/>
                    <a:lumOff val="10000"/>
                  </a:schemeClr>
                </a:solidFill>
              </a:defRPr>
            </a:lvl1pPr>
          </a:lstStyle>
          <a:p>
            <a:endParaRPr lang="ru-RU"/>
          </a:p>
        </p:txBody>
      </p:sp>
      <p:sp>
        <p:nvSpPr>
          <p:cNvPr id="6" name="Slide Number Placeholder 5"/>
          <p:cNvSpPr>
            <a:spLocks noGrp="1"/>
          </p:cNvSpPr>
          <p:nvPr>
            <p:ph type="sldNum" sz="quarter" idx="4"/>
          </p:nvPr>
        </p:nvSpPr>
        <p:spPr>
          <a:xfrm>
            <a:off x="7620000" y="5687568"/>
            <a:ext cx="762000" cy="365125"/>
          </a:xfrm>
          <a:prstGeom prst="rect">
            <a:avLst/>
          </a:prstGeom>
        </p:spPr>
        <p:txBody>
          <a:bodyPr vert="horz" lIns="91440" tIns="45720" rIns="91440" bIns="45720" rtlCol="0" anchor="ctr"/>
          <a:lstStyle>
            <a:lvl1pPr algn="r">
              <a:defRPr sz="2400">
                <a:solidFill>
                  <a:schemeClr val="tx1">
                    <a:lumMod val="85000"/>
                    <a:lumOff val="15000"/>
                  </a:schemeClr>
                </a:solidFill>
                <a:latin typeface="+mj-lt"/>
              </a:defRPr>
            </a:lvl1pPr>
          </a:lstStyle>
          <a:p>
            <a:fld id="{B19B0651-EE4F-4900-A07F-96A6BFA9D0F0}" type="slidenum">
              <a:rPr lang="ru-RU" smtClean="0"/>
              <a:pPr/>
              <a:t>‹#›</a:t>
            </a:fld>
            <a:endParaRPr lang="ru-RU"/>
          </a:p>
        </p:txBody>
      </p:sp>
      <p:sp>
        <p:nvSpPr>
          <p:cNvPr id="8" name="Rectangle 7"/>
          <p:cNvSpPr/>
          <p:nvPr/>
        </p:nvSpPr>
        <p:spPr>
          <a:xfrm>
            <a:off x="777240" y="0"/>
            <a:ext cx="7543800" cy="381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777240" y="6172200"/>
            <a:ext cx="7543800" cy="274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Lst>
  <p:txStyles>
    <p:titleStyle>
      <a:lvl1pPr algn="l" defTabSz="914400" rtl="0" eaLnBrk="1" latinLnBrk="0" hangingPunct="1">
        <a:spcBef>
          <a:spcPct val="0"/>
        </a:spcBef>
        <a:buNone/>
        <a:defRPr sz="54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Font typeface="Arial" pitchFamily="34" charset="0"/>
        <a:buChar char="•"/>
        <a:defRPr sz="2400" kern="1200">
          <a:solidFill>
            <a:schemeClr val="tx2"/>
          </a:solidFill>
          <a:latin typeface="+mn-lt"/>
          <a:ea typeface="+mn-ea"/>
          <a:cs typeface="+mn-cs"/>
        </a:defRPr>
      </a:lvl1pPr>
      <a:lvl2pPr marL="594360" indent="-274320" algn="l" defTabSz="914400" rtl="0" eaLnBrk="1" latinLnBrk="0" hangingPunct="1">
        <a:spcBef>
          <a:spcPct val="20000"/>
        </a:spcBef>
        <a:buClr>
          <a:schemeClr val="accent1"/>
        </a:buClr>
        <a:buFont typeface="Arial" pitchFamily="34" charset="0"/>
        <a:buChar char="•"/>
        <a:defRPr sz="2200" kern="1200">
          <a:solidFill>
            <a:schemeClr val="tx2"/>
          </a:solidFill>
          <a:latin typeface="+mn-lt"/>
          <a:ea typeface="+mn-ea"/>
          <a:cs typeface="+mn-cs"/>
        </a:defRPr>
      </a:lvl2pPr>
      <a:lvl3pPr marL="868680" indent="-228600" algn="l" defTabSz="914400" rtl="0" eaLnBrk="1" latinLnBrk="0" hangingPunct="1">
        <a:spcBef>
          <a:spcPct val="20000"/>
        </a:spcBef>
        <a:buClr>
          <a:schemeClr val="accent1"/>
        </a:buClr>
        <a:buFont typeface="Arial" pitchFamily="34" charset="0"/>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Font typeface="Arial" pitchFamily="34" charset="0"/>
        <a:buChar char="•"/>
        <a:defRPr sz="1800" kern="1200">
          <a:solidFill>
            <a:schemeClr val="tx2"/>
          </a:solidFill>
          <a:latin typeface="+mn-lt"/>
          <a:ea typeface="+mn-ea"/>
          <a:cs typeface="+mn-cs"/>
        </a:defRPr>
      </a:lvl4pPr>
      <a:lvl5pPr marL="1371600" indent="-228600" algn="l" defTabSz="914400" rtl="0" eaLnBrk="1" latinLnBrk="0" hangingPunct="1">
        <a:spcBef>
          <a:spcPct val="20000"/>
        </a:spcBef>
        <a:buClr>
          <a:schemeClr val="accent1"/>
        </a:buClr>
        <a:buFont typeface="Arial" pitchFamily="34" charset="0"/>
        <a:buChar char="•"/>
        <a:defRPr sz="1800" kern="1200" baseline="0">
          <a:solidFill>
            <a:schemeClr val="tx2"/>
          </a:solidFill>
          <a:latin typeface="+mn-lt"/>
          <a:ea typeface="+mn-ea"/>
          <a:cs typeface="+mn-cs"/>
        </a:defRPr>
      </a:lvl5pPr>
      <a:lvl6pPr marL="164592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6pPr>
      <a:lvl7pPr marL="1901952"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7pPr>
      <a:lvl8pPr marL="219456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8pPr>
      <a:lvl9pPr marL="246888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venividi.ru/taxonomy/term/8587" TargetMode="External"/><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normAutofit fontScale="90000"/>
          </a:bodyPr>
          <a:lstStyle/>
          <a:p>
            <a:r>
              <a:rPr lang="ru-RU"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Гидропоника на подоконнике!</a:t>
            </a:r>
            <a:endParaRPr lang="ru-RU"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
        <p:nvSpPr>
          <p:cNvPr id="3" name="Подзаголовок 2"/>
          <p:cNvSpPr>
            <a:spLocks noGrp="1"/>
          </p:cNvSpPr>
          <p:nvPr>
            <p:ph type="subTitle" idx="1"/>
          </p:nvPr>
        </p:nvSpPr>
        <p:spPr/>
        <p:txBody>
          <a:bodyPr>
            <a:normAutofit fontScale="70000" lnSpcReduction="20000"/>
          </a:bodyPr>
          <a:lstStyle/>
          <a:p>
            <a:pPr algn="r"/>
            <a:r>
              <a:rPr lang="ru-RU" dirty="0" smtClean="0"/>
              <a:t>Ученица 8«а» класса ТСОШ-И:</a:t>
            </a:r>
          </a:p>
          <a:p>
            <a:pPr algn="r"/>
            <a:r>
              <a:rPr lang="ru-RU" dirty="0" smtClean="0"/>
              <a:t>Васильева Виолетта</a:t>
            </a:r>
          </a:p>
          <a:p>
            <a:pPr algn="r"/>
            <a:r>
              <a:rPr lang="ru-RU" dirty="0" smtClean="0"/>
              <a:t> </a:t>
            </a:r>
            <a:endParaRPr lang="ru-RU" dirty="0"/>
          </a:p>
        </p:txBody>
      </p:sp>
    </p:spTree>
    <p:extLst>
      <p:ext uri="{BB962C8B-B14F-4D97-AF65-F5344CB8AC3E}">
        <p14:creationId xmlns="" xmlns:p14="http://schemas.microsoft.com/office/powerpoint/2010/main" val="3856836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Сады Семирамиды в Вавилоне.</a:t>
            </a:r>
            <a:endParaRPr lang="ru-RU" dirty="0"/>
          </a:p>
        </p:txBody>
      </p:sp>
      <p:pic>
        <p:nvPicPr>
          <p:cNvPr id="2050" name="Picture 2"/>
          <p:cNvPicPr>
            <a:picLocks noGrp="1" noChangeAspect="1" noChangeArrowheads="1"/>
          </p:cNvPicPr>
          <p:nvPr>
            <p:ph idx="1"/>
          </p:nvPr>
        </p:nvPicPr>
        <p:blipFill>
          <a:blip r:embed="rId2" cstate="email">
            <a:extLst>
              <a:ext uri="{28A0092B-C50C-407E-A947-70E740481C1C}">
                <a14:useLocalDpi xmlns="" xmlns:a14="http://schemas.microsoft.com/office/drawing/2010/main" val="0"/>
              </a:ext>
            </a:extLst>
          </a:blip>
          <a:srcRect/>
          <a:stretch>
            <a:fillRect/>
          </a:stretch>
        </p:blipFill>
        <p:spPr bwMode="auto">
          <a:xfrm>
            <a:off x="611560" y="404664"/>
            <a:ext cx="3312368" cy="208823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cstate="email">
            <a:extLst>
              <a:ext uri="{28A0092B-C50C-407E-A947-70E740481C1C}">
                <a14:useLocalDpi xmlns="" xmlns:a14="http://schemas.microsoft.com/office/drawing/2010/main" val="0"/>
              </a:ext>
            </a:extLst>
          </a:blip>
          <a:srcRect/>
          <a:stretch>
            <a:fillRect/>
          </a:stretch>
        </p:blipFill>
        <p:spPr bwMode="auto">
          <a:xfrm>
            <a:off x="611560" y="2492896"/>
            <a:ext cx="3113038" cy="201622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4" cstate="email">
            <a:extLst>
              <a:ext uri="{28A0092B-C50C-407E-A947-70E740481C1C}">
                <a14:useLocalDpi xmlns="" xmlns:a14="http://schemas.microsoft.com/office/drawing/2010/main" val="0"/>
              </a:ext>
            </a:extLst>
          </a:blip>
          <a:srcRect/>
          <a:stretch>
            <a:fillRect/>
          </a:stretch>
        </p:blipFill>
        <p:spPr bwMode="auto">
          <a:xfrm>
            <a:off x="5004049" y="458788"/>
            <a:ext cx="2160240" cy="174607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5" cstate="email">
            <a:extLst>
              <a:ext uri="{28A0092B-C50C-407E-A947-70E740481C1C}">
                <a14:useLocalDpi xmlns="" xmlns:a14="http://schemas.microsoft.com/office/drawing/2010/main" val="0"/>
              </a:ext>
            </a:extLst>
          </a:blip>
          <a:srcRect/>
          <a:stretch>
            <a:fillRect/>
          </a:stretch>
        </p:blipFill>
        <p:spPr bwMode="auto">
          <a:xfrm>
            <a:off x="4860033" y="2178798"/>
            <a:ext cx="2448272" cy="237626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227510738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0279" y="4509120"/>
            <a:ext cx="6781800" cy="1600200"/>
          </a:xfrm>
        </p:spPr>
        <p:txBody>
          <a:bodyPr>
            <a:normAutofit/>
          </a:bodyPr>
          <a:lstStyle/>
          <a:p>
            <a:r>
              <a:rPr lang="ru-RU" sz="2000" dirty="0"/>
              <a:t>Профессор  Д.Н. Прянишников </a:t>
            </a:r>
            <a:r>
              <a:rPr lang="ru-RU" dirty="0"/>
              <a:t/>
            </a:r>
            <a:br>
              <a:rPr lang="ru-RU" dirty="0"/>
            </a:br>
            <a:endParaRPr lang="ru-RU" dirty="0"/>
          </a:p>
        </p:txBody>
      </p:sp>
      <p:pic>
        <p:nvPicPr>
          <p:cNvPr id="3074" name="Picture 2"/>
          <p:cNvPicPr>
            <a:picLocks noGrp="1" noChangeAspect="1" noChangeArrowheads="1"/>
          </p:cNvPicPr>
          <p:nvPr>
            <p:ph idx="1"/>
          </p:nvPr>
        </p:nvPicPr>
        <p:blipFill>
          <a:blip r:embed="rId2" cstate="email">
            <a:extLst>
              <a:ext uri="{28A0092B-C50C-407E-A947-70E740481C1C}">
                <a14:useLocalDpi xmlns="" xmlns:a14="http://schemas.microsoft.com/office/drawing/2010/main" val="0"/>
              </a:ext>
            </a:extLst>
          </a:blip>
          <a:srcRect/>
          <a:stretch>
            <a:fillRect/>
          </a:stretch>
        </p:blipFill>
        <p:spPr bwMode="auto">
          <a:xfrm>
            <a:off x="755576" y="908720"/>
            <a:ext cx="2798307" cy="349940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cstate="email">
            <a:extLst>
              <a:ext uri="{28A0092B-C50C-407E-A947-70E740481C1C}">
                <a14:useLocalDpi xmlns="" xmlns:a14="http://schemas.microsoft.com/office/drawing/2010/main" val="0"/>
              </a:ext>
            </a:extLst>
          </a:blip>
          <a:srcRect/>
          <a:stretch>
            <a:fillRect/>
          </a:stretch>
        </p:blipFill>
        <p:spPr bwMode="auto">
          <a:xfrm>
            <a:off x="4716016" y="908720"/>
            <a:ext cx="2786063" cy="376713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4" name="Прямоугольник 3"/>
          <p:cNvSpPr/>
          <p:nvPr/>
        </p:nvSpPr>
        <p:spPr>
          <a:xfrm>
            <a:off x="4667594" y="4869160"/>
            <a:ext cx="3792838" cy="400110"/>
          </a:xfrm>
          <a:prstGeom prst="rect">
            <a:avLst/>
          </a:prstGeom>
        </p:spPr>
        <p:txBody>
          <a:bodyPr wrap="square">
            <a:spAutoFit/>
          </a:bodyPr>
          <a:lstStyle/>
          <a:p>
            <a:r>
              <a:rPr lang="ru-RU" sz="2000" dirty="0" smtClean="0">
                <a:ln w="0"/>
                <a:effectLst>
                  <a:outerShdw blurRad="38100" dist="19050" dir="2700000" algn="tl" rotWithShape="0">
                    <a:schemeClr val="dk1">
                      <a:alpha val="40000"/>
                    </a:schemeClr>
                  </a:outerShdw>
                </a:effectLst>
                <a:latin typeface="+mj-lt"/>
              </a:rPr>
              <a:t>Академик  К.А. Тимирязев </a:t>
            </a:r>
            <a:endParaRPr lang="ru-RU" sz="2000" dirty="0">
              <a:ln w="0"/>
              <a:effectLst>
                <a:outerShdw blurRad="38100" dist="19050" dir="2700000" algn="tl" rotWithShape="0">
                  <a:schemeClr val="dk1">
                    <a:alpha val="40000"/>
                  </a:schemeClr>
                </a:outerShdw>
              </a:effectLst>
              <a:latin typeface="+mj-lt"/>
            </a:endParaRPr>
          </a:p>
        </p:txBody>
      </p:sp>
    </p:spTree>
    <p:extLst>
      <p:ext uri="{BB962C8B-B14F-4D97-AF65-F5344CB8AC3E}">
        <p14:creationId xmlns="" xmlns:p14="http://schemas.microsoft.com/office/powerpoint/2010/main" val="264012250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4572000"/>
            <a:ext cx="8280920" cy="1600200"/>
          </a:xfrm>
        </p:spPr>
        <p:txBody>
          <a:bodyPr>
            <a:noAutofit/>
          </a:bodyPr>
          <a:lstStyle/>
          <a:p>
            <a:r>
              <a:rPr lang="ru-RU" sz="3200" dirty="0" smtClean="0"/>
              <a:t> 	Проращивание семян   огурцов. Сорт «Гармонист» - ранние корнишоны без опыления. 10.02. 2016 г.</a:t>
            </a:r>
            <a:endParaRPr lang="ru-RU" sz="3200" dirty="0"/>
          </a:p>
        </p:txBody>
      </p:sp>
      <p:pic>
        <p:nvPicPr>
          <p:cNvPr id="7" name="Объект 6"/>
          <p:cNvPicPr>
            <a:picLocks noGrp="1" noChangeAspect="1"/>
          </p:cNvPicPr>
          <p:nvPr>
            <p:ph idx="1"/>
          </p:nvPr>
        </p:nvPicPr>
        <p:blipFill>
          <a:blip r:embed="rId2" cstate="email">
            <a:extLst>
              <a:ext uri="{28A0092B-C50C-407E-A947-70E740481C1C}">
                <a14:useLocalDpi xmlns="" xmlns:a14="http://schemas.microsoft.com/office/drawing/2010/main" val="0"/>
              </a:ext>
            </a:extLst>
          </a:blip>
          <a:stretch>
            <a:fillRect/>
          </a:stretch>
        </p:blipFill>
        <p:spPr>
          <a:xfrm>
            <a:off x="1115616" y="476672"/>
            <a:ext cx="5112568" cy="3672408"/>
          </a:xfrm>
        </p:spPr>
      </p:pic>
    </p:spTree>
    <p:extLst>
      <p:ext uri="{BB962C8B-B14F-4D97-AF65-F5344CB8AC3E}">
        <p14:creationId xmlns="" xmlns:p14="http://schemas.microsoft.com/office/powerpoint/2010/main" val="193516795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55576" y="4797152"/>
            <a:ext cx="7704856" cy="1381944"/>
          </a:xfrm>
        </p:spPr>
        <p:txBody>
          <a:bodyPr>
            <a:normAutofit/>
          </a:bodyPr>
          <a:lstStyle/>
          <a:p>
            <a:r>
              <a:rPr lang="ru-RU" sz="4000" dirty="0" smtClean="0"/>
              <a:t>Посадка семян в горшок с землей. </a:t>
            </a:r>
            <a:endParaRPr lang="ru-RU" sz="4000" dirty="0"/>
          </a:p>
        </p:txBody>
      </p:sp>
      <p:pic>
        <p:nvPicPr>
          <p:cNvPr id="3" name="Объект 2"/>
          <p:cNvPicPr>
            <a:picLocks noGrp="1" noChangeAspect="1"/>
          </p:cNvPicPr>
          <p:nvPr>
            <p:ph idx="1"/>
          </p:nvPr>
        </p:nvPicPr>
        <p:blipFill>
          <a:blip r:embed="rId2" cstate="email">
            <a:extLst>
              <a:ext uri="{28A0092B-C50C-407E-A947-70E740481C1C}">
                <a14:useLocalDpi xmlns="" xmlns:a14="http://schemas.microsoft.com/office/drawing/2010/main" val="0"/>
              </a:ext>
            </a:extLst>
          </a:blip>
          <a:stretch>
            <a:fillRect/>
          </a:stretch>
        </p:blipFill>
        <p:spPr>
          <a:xfrm>
            <a:off x="1403648" y="692696"/>
            <a:ext cx="5181600" cy="3886200"/>
          </a:xfrm>
        </p:spPr>
      </p:pic>
    </p:spTree>
    <p:extLst>
      <p:ext uri="{BB962C8B-B14F-4D97-AF65-F5344CB8AC3E}">
        <p14:creationId xmlns="" xmlns:p14="http://schemas.microsoft.com/office/powerpoint/2010/main" val="40582190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62000" y="4509120"/>
            <a:ext cx="6781800" cy="1663080"/>
          </a:xfrm>
        </p:spPr>
        <p:txBody>
          <a:bodyPr>
            <a:normAutofit/>
          </a:bodyPr>
          <a:lstStyle/>
          <a:p>
            <a:r>
              <a:rPr lang="ru-RU" sz="4400" dirty="0" smtClean="0"/>
              <a:t>В качестве субстрата использовали керамзит.</a:t>
            </a:r>
            <a:endParaRPr lang="ru-RU" sz="4400" dirty="0"/>
          </a:p>
        </p:txBody>
      </p:sp>
      <p:pic>
        <p:nvPicPr>
          <p:cNvPr id="5" name="Объект 4"/>
          <p:cNvPicPr>
            <a:picLocks noGrp="1" noChangeAspect="1"/>
          </p:cNvPicPr>
          <p:nvPr>
            <p:ph idx="1"/>
          </p:nvPr>
        </p:nvPicPr>
        <p:blipFill>
          <a:blip r:embed="rId2" cstate="email">
            <a:extLst>
              <a:ext uri="{28A0092B-C50C-407E-A947-70E740481C1C}">
                <a14:useLocalDpi xmlns="" xmlns:a14="http://schemas.microsoft.com/office/drawing/2010/main" val="0"/>
              </a:ext>
            </a:extLst>
          </a:blip>
          <a:stretch>
            <a:fillRect/>
          </a:stretch>
        </p:blipFill>
        <p:spPr>
          <a:xfrm>
            <a:off x="1691680" y="692696"/>
            <a:ext cx="3744416" cy="3960440"/>
          </a:xfrm>
        </p:spPr>
      </p:pic>
    </p:spTree>
    <p:extLst>
      <p:ext uri="{BB962C8B-B14F-4D97-AF65-F5344CB8AC3E}">
        <p14:creationId xmlns="" xmlns:p14="http://schemas.microsoft.com/office/powerpoint/2010/main" val="280571321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sz="4400" dirty="0" smtClean="0"/>
              <a:t>После появления 4-х листочков,  осторожно выкопали растение и промыли корни.</a:t>
            </a:r>
            <a:endParaRPr lang="ru-RU" sz="4400" dirty="0"/>
          </a:p>
        </p:txBody>
      </p:sp>
      <p:pic>
        <p:nvPicPr>
          <p:cNvPr id="3" name="Объект 2"/>
          <p:cNvPicPr>
            <a:picLocks noGrp="1" noChangeAspect="1"/>
          </p:cNvPicPr>
          <p:nvPr>
            <p:ph idx="1"/>
          </p:nvPr>
        </p:nvPicPr>
        <p:blipFill>
          <a:blip r:embed="rId2" cstate="email">
            <a:extLst>
              <a:ext uri="{28A0092B-C50C-407E-A947-70E740481C1C}">
                <a14:useLocalDpi xmlns="" xmlns:a14="http://schemas.microsoft.com/office/drawing/2010/main" val="0"/>
              </a:ext>
            </a:extLst>
          </a:blip>
          <a:stretch>
            <a:fillRect/>
          </a:stretch>
        </p:blipFill>
        <p:spPr>
          <a:xfrm>
            <a:off x="5436096" y="692696"/>
            <a:ext cx="2914650" cy="3744416"/>
          </a:xfrm>
        </p:spPr>
      </p:pic>
    </p:spTree>
    <p:extLst>
      <p:ext uri="{BB962C8B-B14F-4D97-AF65-F5344CB8AC3E}">
        <p14:creationId xmlns="" xmlns:p14="http://schemas.microsoft.com/office/powerpoint/2010/main" val="105791447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62000" y="4581128"/>
            <a:ext cx="6781800" cy="1591072"/>
          </a:xfrm>
        </p:spPr>
        <p:txBody>
          <a:bodyPr>
            <a:normAutofit fontScale="90000"/>
          </a:bodyPr>
          <a:lstStyle/>
          <a:p>
            <a:r>
              <a:rPr lang="ru-RU" sz="4400" dirty="0" smtClean="0"/>
              <a:t>Огурец поместили в стаканчик  гидропонной установки, затем аккуратно присыпали корни керамзитом.</a:t>
            </a:r>
            <a:endParaRPr lang="ru-RU" sz="4400" dirty="0"/>
          </a:p>
        </p:txBody>
      </p:sp>
      <p:pic>
        <p:nvPicPr>
          <p:cNvPr id="4" name="Объект 3"/>
          <p:cNvPicPr>
            <a:picLocks noGrp="1" noChangeAspect="1"/>
          </p:cNvPicPr>
          <p:nvPr>
            <p:ph idx="1"/>
          </p:nvPr>
        </p:nvPicPr>
        <p:blipFill>
          <a:blip r:embed="rId2" cstate="email">
            <a:extLst>
              <a:ext uri="{28A0092B-C50C-407E-A947-70E740481C1C}">
                <a14:useLocalDpi xmlns="" xmlns:a14="http://schemas.microsoft.com/office/drawing/2010/main" val="0"/>
              </a:ext>
            </a:extLst>
          </a:blip>
          <a:stretch>
            <a:fillRect/>
          </a:stretch>
        </p:blipFill>
        <p:spPr>
          <a:xfrm>
            <a:off x="5364088" y="404664"/>
            <a:ext cx="2448272" cy="3312368"/>
          </a:xfrm>
        </p:spPr>
      </p:pic>
    </p:spTree>
    <p:extLst>
      <p:ext uri="{BB962C8B-B14F-4D97-AF65-F5344CB8AC3E}">
        <p14:creationId xmlns="" xmlns:p14="http://schemas.microsoft.com/office/powerpoint/2010/main" val="45348821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62000" y="4293096"/>
            <a:ext cx="7266384" cy="1872208"/>
          </a:xfrm>
        </p:spPr>
        <p:txBody>
          <a:bodyPr>
            <a:normAutofit fontScale="90000"/>
          </a:bodyPr>
          <a:lstStyle/>
          <a:p>
            <a:r>
              <a:rPr lang="ru-RU" sz="4400" dirty="0" smtClean="0"/>
              <a:t>	Одно растение посадили в горшок с землей, а другое в гидропонную установку. </a:t>
            </a:r>
            <a:br>
              <a:rPr lang="ru-RU" sz="4400" dirty="0" smtClean="0"/>
            </a:br>
            <a:r>
              <a:rPr lang="ru-RU" sz="4400" dirty="0" smtClean="0"/>
              <a:t>Будем наблюдать!</a:t>
            </a:r>
            <a:endParaRPr lang="ru-RU" sz="4400" dirty="0"/>
          </a:p>
        </p:txBody>
      </p:sp>
      <p:pic>
        <p:nvPicPr>
          <p:cNvPr id="4" name="Объект 3"/>
          <p:cNvPicPr>
            <a:picLocks noGrp="1" noChangeAspect="1"/>
          </p:cNvPicPr>
          <p:nvPr>
            <p:ph idx="1"/>
          </p:nvPr>
        </p:nvPicPr>
        <p:blipFill>
          <a:blip r:embed="rId2" cstate="email">
            <a:extLst>
              <a:ext uri="{28A0092B-C50C-407E-A947-70E740481C1C}">
                <a14:useLocalDpi xmlns="" xmlns:a14="http://schemas.microsoft.com/office/drawing/2010/main" val="0"/>
              </a:ext>
            </a:extLst>
          </a:blip>
          <a:stretch>
            <a:fillRect/>
          </a:stretch>
        </p:blipFill>
        <p:spPr>
          <a:xfrm>
            <a:off x="1331640" y="692696"/>
            <a:ext cx="4320480" cy="2952328"/>
          </a:xfrm>
        </p:spPr>
      </p:pic>
    </p:spTree>
    <p:extLst>
      <p:ext uri="{BB962C8B-B14F-4D97-AF65-F5344CB8AC3E}">
        <p14:creationId xmlns="" xmlns:p14="http://schemas.microsoft.com/office/powerpoint/2010/main" val="398045839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Объект 3"/>
          <p:cNvPicPr>
            <a:picLocks noGrp="1" noChangeAspect="1"/>
          </p:cNvPicPr>
          <p:nvPr>
            <p:ph idx="1"/>
          </p:nvPr>
        </p:nvPicPr>
        <p:blipFill>
          <a:blip r:embed="rId2" cstate="email">
            <a:extLst>
              <a:ext uri="{28A0092B-C50C-407E-A947-70E740481C1C}">
                <a14:useLocalDpi xmlns="" xmlns:a14="http://schemas.microsoft.com/office/drawing/2010/main" val="0"/>
              </a:ext>
            </a:extLst>
          </a:blip>
          <a:stretch>
            <a:fillRect/>
          </a:stretch>
        </p:blipFill>
        <p:spPr>
          <a:xfrm rot="5400000">
            <a:off x="-144524" y="1304764"/>
            <a:ext cx="4608512" cy="3528392"/>
          </a:xfrm>
        </p:spPr>
      </p:pic>
      <p:pic>
        <p:nvPicPr>
          <p:cNvPr id="5" name="Рисунок 4"/>
          <p:cNvPicPr>
            <a:picLocks noChangeAspect="1"/>
          </p:cNvPicPr>
          <p:nvPr/>
        </p:nvPicPr>
        <p:blipFill>
          <a:blip r:embed="rId3" cstate="email">
            <a:extLst>
              <a:ext uri="{28A0092B-C50C-407E-A947-70E740481C1C}">
                <a14:useLocalDpi xmlns="" xmlns:a14="http://schemas.microsoft.com/office/drawing/2010/main" val="0"/>
              </a:ext>
            </a:extLst>
          </a:blip>
          <a:stretch>
            <a:fillRect/>
          </a:stretch>
        </p:blipFill>
        <p:spPr>
          <a:xfrm>
            <a:off x="4067944" y="476670"/>
            <a:ext cx="4752528" cy="4896546"/>
          </a:xfrm>
          <a:prstGeom prst="rect">
            <a:avLst/>
          </a:prstGeom>
        </p:spPr>
      </p:pic>
    </p:spTree>
    <p:extLst>
      <p:ext uri="{BB962C8B-B14F-4D97-AF65-F5344CB8AC3E}">
        <p14:creationId xmlns="" xmlns:p14="http://schemas.microsoft.com/office/powerpoint/2010/main" val="294927387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3568" y="5013176"/>
            <a:ext cx="7213848" cy="1159024"/>
          </a:xfrm>
        </p:spPr>
        <p:txBody>
          <a:bodyPr>
            <a:normAutofit/>
          </a:bodyPr>
          <a:lstStyle/>
          <a:p>
            <a:r>
              <a:rPr lang="ru-RU" sz="2400" dirty="0" smtClean="0"/>
              <a:t>	Для питательного раствора использовали комплексное минеральное удобрение.</a:t>
            </a:r>
            <a:endParaRPr lang="ru-RU" sz="2400" dirty="0"/>
          </a:p>
        </p:txBody>
      </p:sp>
      <p:pic>
        <p:nvPicPr>
          <p:cNvPr id="4" name="Объект 3"/>
          <p:cNvPicPr>
            <a:picLocks noGrp="1" noChangeAspect="1"/>
          </p:cNvPicPr>
          <p:nvPr>
            <p:ph idx="1"/>
          </p:nvPr>
        </p:nvPicPr>
        <p:blipFill>
          <a:blip r:embed="rId2" cstate="email">
            <a:extLst>
              <a:ext uri="{28A0092B-C50C-407E-A947-70E740481C1C}">
                <a14:useLocalDpi xmlns="" xmlns:a14="http://schemas.microsoft.com/office/drawing/2010/main" val="0"/>
              </a:ext>
            </a:extLst>
          </a:blip>
          <a:stretch>
            <a:fillRect/>
          </a:stretch>
        </p:blipFill>
        <p:spPr>
          <a:xfrm rot="5400000">
            <a:off x="-111968" y="1265312"/>
            <a:ext cx="4327376" cy="3168352"/>
          </a:xfrm>
        </p:spPr>
      </p:pic>
      <p:pic>
        <p:nvPicPr>
          <p:cNvPr id="6" name="Рисунок 5"/>
          <p:cNvPicPr>
            <a:picLocks noChangeAspect="1"/>
          </p:cNvPicPr>
          <p:nvPr/>
        </p:nvPicPr>
        <p:blipFill>
          <a:blip r:embed="rId3" cstate="email">
            <a:extLst>
              <a:ext uri="{28A0092B-C50C-407E-A947-70E740481C1C}">
                <a14:useLocalDpi xmlns="" xmlns:a14="http://schemas.microsoft.com/office/drawing/2010/main" val="0"/>
              </a:ext>
            </a:extLst>
          </a:blip>
          <a:stretch>
            <a:fillRect/>
          </a:stretch>
        </p:blipFill>
        <p:spPr>
          <a:xfrm rot="5400000">
            <a:off x="3880245" y="721021"/>
            <a:ext cx="4464496" cy="4119814"/>
          </a:xfrm>
          <a:prstGeom prst="rect">
            <a:avLst/>
          </a:prstGeom>
        </p:spPr>
      </p:pic>
    </p:spTree>
    <p:extLst>
      <p:ext uri="{BB962C8B-B14F-4D97-AF65-F5344CB8AC3E}">
        <p14:creationId xmlns="" xmlns:p14="http://schemas.microsoft.com/office/powerpoint/2010/main" val="115177312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a:xfrm>
            <a:off x="769680" y="500037"/>
            <a:ext cx="7543800" cy="1920851"/>
          </a:xfrm>
        </p:spPr>
        <p:txBody>
          <a:bodyPr>
            <a:normAutofit/>
          </a:bodyPr>
          <a:lstStyle/>
          <a:p>
            <a:pPr marL="342900" lvl="0" indent="-342900" algn="just" fontAlgn="base">
              <a:lnSpc>
                <a:spcPct val="90000"/>
              </a:lnSpc>
              <a:spcAft>
                <a:spcPct val="0"/>
              </a:spcAft>
              <a:buClr>
                <a:srgbClr val="00FFCC"/>
              </a:buClr>
              <a:buSzPct val="80000"/>
              <a:buNone/>
            </a:pPr>
            <a:r>
              <a:rPr lang="ru-RU" altLang="ru-RU" sz="2800" dirty="0" smtClean="0">
                <a:solidFill>
                  <a:schemeClr val="tx1"/>
                </a:solidFill>
                <a:latin typeface="+mj-lt"/>
              </a:rPr>
              <a:t>	Среди </a:t>
            </a:r>
            <a:r>
              <a:rPr lang="ru-RU" altLang="ru-RU" sz="2800" dirty="0">
                <a:solidFill>
                  <a:schemeClr val="tx1"/>
                </a:solidFill>
                <a:latin typeface="+mj-lt"/>
              </a:rPr>
              <a:t>овощей огурец занимает особое место. Его можно есть недозрелым. </a:t>
            </a:r>
          </a:p>
          <a:p>
            <a:pPr marL="342900" lvl="0" indent="-342900" algn="just" fontAlgn="base">
              <a:lnSpc>
                <a:spcPct val="90000"/>
              </a:lnSpc>
              <a:spcAft>
                <a:spcPct val="0"/>
              </a:spcAft>
              <a:buClr>
                <a:srgbClr val="00FFCC"/>
              </a:buClr>
              <a:buSzPct val="80000"/>
              <a:buNone/>
            </a:pPr>
            <a:r>
              <a:rPr lang="ru-RU" altLang="ru-RU" sz="2800" dirty="0">
                <a:solidFill>
                  <a:schemeClr val="tx1"/>
                </a:solidFill>
                <a:latin typeface="+mj-lt"/>
              </a:rPr>
              <a:t>С этой особенностью  связано название </a:t>
            </a:r>
            <a:r>
              <a:rPr lang="ru-RU" altLang="ru-RU" sz="2800" dirty="0" smtClean="0">
                <a:solidFill>
                  <a:schemeClr val="tx1"/>
                </a:solidFill>
                <a:latin typeface="+mj-lt"/>
              </a:rPr>
              <a:t>овоща «</a:t>
            </a:r>
            <a:r>
              <a:rPr lang="ru-RU" altLang="ru-RU" sz="2800" dirty="0" err="1" smtClean="0">
                <a:solidFill>
                  <a:schemeClr val="tx1"/>
                </a:solidFill>
                <a:latin typeface="+mj-lt"/>
              </a:rPr>
              <a:t>агурос</a:t>
            </a:r>
            <a:r>
              <a:rPr lang="ru-RU" altLang="ru-RU" sz="2800" dirty="0" smtClean="0">
                <a:solidFill>
                  <a:schemeClr val="tx1"/>
                </a:solidFill>
                <a:latin typeface="+mj-lt"/>
              </a:rPr>
              <a:t>» -неспелый,  а </a:t>
            </a:r>
            <a:r>
              <a:rPr lang="ru-RU" altLang="ru-RU" sz="2800" dirty="0">
                <a:solidFill>
                  <a:schemeClr val="tx1"/>
                </a:solidFill>
                <a:latin typeface="+mj-lt"/>
              </a:rPr>
              <a:t>по – </a:t>
            </a:r>
            <a:r>
              <a:rPr lang="ru-RU" altLang="ru-RU" sz="2800" dirty="0" err="1">
                <a:solidFill>
                  <a:schemeClr val="tx1"/>
                </a:solidFill>
                <a:latin typeface="+mj-lt"/>
              </a:rPr>
              <a:t>русски</a:t>
            </a:r>
            <a:r>
              <a:rPr lang="ru-RU" altLang="ru-RU" sz="2800" dirty="0">
                <a:solidFill>
                  <a:schemeClr val="tx1"/>
                </a:solidFill>
                <a:latin typeface="+mj-lt"/>
              </a:rPr>
              <a:t>, </a:t>
            </a:r>
            <a:r>
              <a:rPr lang="ru-RU" altLang="ru-RU" sz="2800" dirty="0" smtClean="0">
                <a:solidFill>
                  <a:schemeClr val="tx1"/>
                </a:solidFill>
                <a:latin typeface="+mj-lt"/>
              </a:rPr>
              <a:t> огурец</a:t>
            </a:r>
            <a:r>
              <a:rPr lang="ru-RU" altLang="ru-RU" sz="2800" dirty="0">
                <a:solidFill>
                  <a:schemeClr val="tx1"/>
                </a:solidFill>
                <a:latin typeface="+mj-lt"/>
              </a:rPr>
              <a:t>.</a:t>
            </a:r>
          </a:p>
          <a:p>
            <a:pPr algn="just"/>
            <a:endParaRPr lang="ru-RU" dirty="0"/>
          </a:p>
        </p:txBody>
      </p:sp>
      <p:pic>
        <p:nvPicPr>
          <p:cNvPr id="4" name="Рисунок 3"/>
          <p:cNvPicPr>
            <a:picLocks noChangeAspect="1"/>
          </p:cNvPicPr>
          <p:nvPr/>
        </p:nvPicPr>
        <p:blipFill>
          <a:blip r:embed="rId2" cstate="email"/>
          <a:stretch>
            <a:fillRect/>
          </a:stretch>
        </p:blipFill>
        <p:spPr>
          <a:xfrm>
            <a:off x="467544" y="2204863"/>
            <a:ext cx="4752528" cy="4464497"/>
          </a:xfrm>
          <a:prstGeom prst="rect">
            <a:avLst/>
          </a:prstGeom>
        </p:spPr>
      </p:pic>
    </p:spTree>
    <p:extLst>
      <p:ext uri="{BB962C8B-B14F-4D97-AF65-F5344CB8AC3E}">
        <p14:creationId xmlns="" xmlns:p14="http://schemas.microsoft.com/office/powerpoint/2010/main" val="18515537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         Через 40 дней!</a:t>
            </a:r>
            <a:endParaRPr lang="ru-RU" dirty="0"/>
          </a:p>
        </p:txBody>
      </p:sp>
      <p:pic>
        <p:nvPicPr>
          <p:cNvPr id="4" name="Объект 3"/>
          <p:cNvPicPr>
            <a:picLocks noGrp="1" noChangeAspect="1"/>
          </p:cNvPicPr>
          <p:nvPr>
            <p:ph idx="1"/>
          </p:nvPr>
        </p:nvPicPr>
        <p:blipFill>
          <a:blip r:embed="rId2" cstate="email">
            <a:extLst>
              <a:ext uri="{28A0092B-C50C-407E-A947-70E740481C1C}">
                <a14:useLocalDpi xmlns="" xmlns:a14="http://schemas.microsoft.com/office/drawing/2010/main" val="0"/>
              </a:ext>
            </a:extLst>
          </a:blip>
          <a:stretch>
            <a:fillRect/>
          </a:stretch>
        </p:blipFill>
        <p:spPr>
          <a:xfrm>
            <a:off x="2483768" y="692696"/>
            <a:ext cx="2914650" cy="3886200"/>
          </a:xfrm>
        </p:spPr>
      </p:pic>
    </p:spTree>
    <p:extLst>
      <p:ext uri="{BB962C8B-B14F-4D97-AF65-F5344CB8AC3E}">
        <p14:creationId xmlns="" xmlns:p14="http://schemas.microsoft.com/office/powerpoint/2010/main" val="207763898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          Через 43 дней! </a:t>
            </a:r>
            <a:endParaRPr lang="ru-RU" dirty="0"/>
          </a:p>
        </p:txBody>
      </p:sp>
      <p:pic>
        <p:nvPicPr>
          <p:cNvPr id="4" name="Объект 3"/>
          <p:cNvPicPr>
            <a:picLocks noGrp="1" noChangeAspect="1"/>
          </p:cNvPicPr>
          <p:nvPr>
            <p:ph idx="1"/>
          </p:nvPr>
        </p:nvPicPr>
        <p:blipFill>
          <a:blip r:embed="rId2" cstate="email">
            <a:extLst>
              <a:ext uri="{28A0092B-C50C-407E-A947-70E740481C1C}">
                <a14:useLocalDpi xmlns="" xmlns:a14="http://schemas.microsoft.com/office/drawing/2010/main" val="0"/>
              </a:ext>
            </a:extLst>
          </a:blip>
          <a:stretch>
            <a:fillRect/>
          </a:stretch>
        </p:blipFill>
        <p:spPr>
          <a:xfrm>
            <a:off x="2555776" y="692696"/>
            <a:ext cx="3240360" cy="3960440"/>
          </a:xfrm>
        </p:spPr>
      </p:pic>
    </p:spTree>
    <p:extLst>
      <p:ext uri="{BB962C8B-B14F-4D97-AF65-F5344CB8AC3E}">
        <p14:creationId xmlns="" xmlns:p14="http://schemas.microsoft.com/office/powerpoint/2010/main" val="366613475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pic>
        <p:nvPicPr>
          <p:cNvPr id="5" name="Рисунок 4"/>
          <p:cNvPicPr>
            <a:picLocks noChangeAspect="1"/>
          </p:cNvPicPr>
          <p:nvPr/>
        </p:nvPicPr>
        <p:blipFill>
          <a:blip r:embed="rId2" cstate="email">
            <a:extLst>
              <a:ext uri="{28A0092B-C50C-407E-A947-70E740481C1C}">
                <a14:useLocalDpi xmlns="" xmlns:a14="http://schemas.microsoft.com/office/drawing/2010/main" val="0"/>
              </a:ext>
            </a:extLst>
          </a:blip>
          <a:stretch>
            <a:fillRect/>
          </a:stretch>
        </p:blipFill>
        <p:spPr>
          <a:xfrm rot="5400000">
            <a:off x="1432315" y="1369439"/>
            <a:ext cx="4917641" cy="6258272"/>
          </a:xfrm>
          <a:prstGeom prst="rect">
            <a:avLst/>
          </a:prstGeom>
        </p:spPr>
      </p:pic>
      <p:sp>
        <p:nvSpPr>
          <p:cNvPr id="6" name="Объект 5"/>
          <p:cNvSpPr>
            <a:spLocks noGrp="1"/>
          </p:cNvSpPr>
          <p:nvPr>
            <p:ph idx="1"/>
          </p:nvPr>
        </p:nvSpPr>
        <p:spPr>
          <a:xfrm>
            <a:off x="4355976" y="1340768"/>
            <a:ext cx="3949824" cy="4536504"/>
          </a:xfrm>
        </p:spPr>
        <p:txBody>
          <a:bodyPr/>
          <a:lstStyle/>
          <a:p>
            <a:endParaRPr lang="ru-RU" dirty="0"/>
          </a:p>
        </p:txBody>
      </p:sp>
      <p:sp>
        <p:nvSpPr>
          <p:cNvPr id="3" name="Прямоугольник 2"/>
          <p:cNvSpPr/>
          <p:nvPr/>
        </p:nvSpPr>
        <p:spPr>
          <a:xfrm>
            <a:off x="551990" y="747087"/>
            <a:ext cx="7560840" cy="1600438"/>
          </a:xfrm>
          <a:prstGeom prst="rect">
            <a:avLst/>
          </a:prstGeom>
        </p:spPr>
        <p:txBody>
          <a:bodyPr wrap="square">
            <a:spAutoFit/>
          </a:bodyPr>
          <a:lstStyle/>
          <a:p>
            <a:r>
              <a:rPr lang="ru-RU" altLang="ru-RU" sz="2000" dirty="0" smtClean="0">
                <a:solidFill>
                  <a:prstClr val="black"/>
                </a:solidFill>
                <a:latin typeface="Impact"/>
                <a:ea typeface="+mj-ea"/>
                <a:cs typeface="+mj-cs"/>
              </a:rPr>
              <a:t>	На </a:t>
            </a:r>
            <a:r>
              <a:rPr lang="ru-RU" altLang="ru-RU" sz="2000" dirty="0">
                <a:solidFill>
                  <a:prstClr val="black"/>
                </a:solidFill>
                <a:latin typeface="Impact"/>
                <a:ea typeface="+mj-ea"/>
                <a:cs typeface="+mj-cs"/>
              </a:rPr>
              <a:t>48 день появились первые завязи у огурца на гидропонике. </a:t>
            </a:r>
            <a:r>
              <a:rPr lang="ru-RU" altLang="ru-RU" sz="2000" dirty="0" smtClean="0">
                <a:solidFill>
                  <a:prstClr val="black"/>
                </a:solidFill>
                <a:latin typeface="Impact"/>
                <a:ea typeface="+mj-ea"/>
                <a:cs typeface="+mj-cs"/>
              </a:rPr>
              <a:t>Через два дня </a:t>
            </a:r>
            <a:r>
              <a:rPr lang="ru-RU" altLang="ru-RU" sz="2000" dirty="0">
                <a:solidFill>
                  <a:prstClr val="black"/>
                </a:solidFill>
                <a:latin typeface="Impact"/>
                <a:ea typeface="+mj-ea"/>
                <a:cs typeface="+mj-cs"/>
              </a:rPr>
              <a:t>мы провели прищипку, что укрепило силы растения и способствовало хорошему развитию стебля и </a:t>
            </a:r>
            <a:r>
              <a:rPr lang="ru-RU" altLang="ru-RU" sz="2000" dirty="0" smtClean="0">
                <a:solidFill>
                  <a:prstClr val="black"/>
                </a:solidFill>
                <a:latin typeface="Impact"/>
                <a:ea typeface="+mj-ea"/>
                <a:cs typeface="+mj-cs"/>
              </a:rPr>
              <a:t>листьев.</a:t>
            </a:r>
            <a:r>
              <a:rPr lang="ru-RU" altLang="ru-RU" sz="2000" dirty="0">
                <a:solidFill>
                  <a:prstClr val="black"/>
                </a:solidFill>
                <a:latin typeface="Impact"/>
                <a:ea typeface="+mj-ea"/>
                <a:cs typeface="+mj-cs"/>
              </a:rPr>
              <a:t/>
            </a:r>
            <a:br>
              <a:rPr lang="ru-RU" altLang="ru-RU" sz="2000" dirty="0">
                <a:solidFill>
                  <a:prstClr val="black"/>
                </a:solidFill>
                <a:latin typeface="Impact"/>
                <a:ea typeface="+mj-ea"/>
                <a:cs typeface="+mj-cs"/>
              </a:rPr>
            </a:br>
            <a:endParaRPr lang="ru-RU" dirty="0"/>
          </a:p>
        </p:txBody>
      </p:sp>
    </p:spTree>
    <p:extLst>
      <p:ext uri="{BB962C8B-B14F-4D97-AF65-F5344CB8AC3E}">
        <p14:creationId xmlns="" xmlns:p14="http://schemas.microsoft.com/office/powerpoint/2010/main" val="251113863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62000" y="-675456"/>
            <a:ext cx="7410400" cy="3312368"/>
          </a:xfrm>
        </p:spPr>
        <p:txBody>
          <a:bodyPr>
            <a:normAutofit/>
          </a:bodyPr>
          <a:lstStyle/>
          <a:p>
            <a:pPr lvl="0" fontAlgn="base">
              <a:spcAft>
                <a:spcPct val="0"/>
              </a:spcAft>
            </a:pPr>
            <a:r>
              <a:rPr lang="ru-RU" altLang="ru-RU" sz="2000" b="1" dirty="0" smtClean="0">
                <a:solidFill>
                  <a:srgbClr val="C00000"/>
                </a:solidFill>
                <a:latin typeface="Arial" panose="020B0604020202020204" pitchFamily="34" charset="0"/>
                <a:ea typeface="+mn-ea"/>
                <a:cs typeface="+mn-cs"/>
              </a:rPr>
              <a:t/>
            </a:r>
            <a:br>
              <a:rPr lang="ru-RU" altLang="ru-RU" sz="2000" b="1" dirty="0" smtClean="0">
                <a:solidFill>
                  <a:srgbClr val="C00000"/>
                </a:solidFill>
                <a:latin typeface="Arial" panose="020B0604020202020204" pitchFamily="34" charset="0"/>
                <a:ea typeface="+mn-ea"/>
                <a:cs typeface="+mn-cs"/>
              </a:rPr>
            </a:br>
            <a:r>
              <a:rPr lang="ru-RU" altLang="ru-RU" sz="2000" b="1" dirty="0">
                <a:solidFill>
                  <a:srgbClr val="C00000"/>
                </a:solidFill>
                <a:latin typeface="Arial" panose="020B0604020202020204" pitchFamily="34" charset="0"/>
                <a:ea typeface="+mn-ea"/>
                <a:cs typeface="+mn-cs"/>
              </a:rPr>
              <a:t/>
            </a:r>
            <a:br>
              <a:rPr lang="ru-RU" altLang="ru-RU" sz="2000" b="1" dirty="0">
                <a:solidFill>
                  <a:srgbClr val="C00000"/>
                </a:solidFill>
                <a:latin typeface="Arial" panose="020B0604020202020204" pitchFamily="34" charset="0"/>
                <a:ea typeface="+mn-ea"/>
                <a:cs typeface="+mn-cs"/>
              </a:rPr>
            </a:br>
            <a:r>
              <a:rPr lang="ru-RU" altLang="ru-RU" sz="2000" b="1" dirty="0" smtClean="0">
                <a:solidFill>
                  <a:srgbClr val="C00000"/>
                </a:solidFill>
                <a:latin typeface="Arial" panose="020B0604020202020204" pitchFamily="34" charset="0"/>
                <a:ea typeface="+mn-ea"/>
                <a:cs typeface="+mn-cs"/>
              </a:rPr>
              <a:t>	</a:t>
            </a:r>
            <a:r>
              <a:rPr lang="ru-RU" altLang="ru-RU" sz="2400" b="1" dirty="0" smtClean="0">
                <a:solidFill>
                  <a:srgbClr val="C00000"/>
                </a:solidFill>
                <a:latin typeface="Arial" panose="020B0604020202020204" pitchFamily="34" charset="0"/>
                <a:ea typeface="+mn-ea"/>
                <a:cs typeface="+mn-cs"/>
              </a:rPr>
              <a:t> </a:t>
            </a:r>
            <a:r>
              <a:rPr lang="ru-RU" altLang="ru-RU" sz="2400" dirty="0" smtClean="0">
                <a:solidFill>
                  <a:schemeClr val="tx1"/>
                </a:solidFill>
                <a:ea typeface="+mn-ea"/>
                <a:cs typeface="+mn-cs"/>
              </a:rPr>
              <a:t>Появились первые цветочки у огурца на гидропонной </a:t>
            </a:r>
            <a:r>
              <a:rPr lang="ru-RU" altLang="ru-RU" sz="2400" dirty="0">
                <a:solidFill>
                  <a:schemeClr val="tx1"/>
                </a:solidFill>
                <a:ea typeface="+mn-ea"/>
                <a:cs typeface="+mn-cs"/>
              </a:rPr>
              <a:t>системе! </a:t>
            </a:r>
            <a:r>
              <a:rPr lang="ru-RU" altLang="ru-RU" sz="2400" dirty="0" smtClean="0">
                <a:solidFill>
                  <a:schemeClr val="tx1"/>
                </a:solidFill>
                <a:ea typeface="+mn-ea"/>
                <a:cs typeface="+mn-cs"/>
              </a:rPr>
              <a:t>Быстро </a:t>
            </a:r>
            <a:r>
              <a:rPr lang="ru-RU" altLang="ru-RU" sz="2400" dirty="0">
                <a:solidFill>
                  <a:schemeClr val="tx1"/>
                </a:solidFill>
                <a:ea typeface="+mn-ea"/>
                <a:cs typeface="+mn-cs"/>
              </a:rPr>
              <a:t>растёт стебель огурца, на котором появляются жёлтые крупные цветочки</a:t>
            </a:r>
            <a:r>
              <a:rPr lang="ru-RU" altLang="ru-RU" sz="2400" dirty="0" smtClean="0">
                <a:solidFill>
                  <a:schemeClr val="tx1"/>
                </a:solidFill>
                <a:ea typeface="+mn-ea"/>
                <a:cs typeface="+mn-cs"/>
              </a:rPr>
              <a:t/>
            </a:r>
            <a:br>
              <a:rPr lang="ru-RU" altLang="ru-RU" sz="2400" dirty="0" smtClean="0">
                <a:solidFill>
                  <a:schemeClr val="tx1"/>
                </a:solidFill>
                <a:ea typeface="+mn-ea"/>
                <a:cs typeface="+mn-cs"/>
              </a:rPr>
            </a:br>
            <a:r>
              <a:rPr lang="ru-RU" altLang="ru-RU" sz="2000" dirty="0">
                <a:solidFill>
                  <a:schemeClr val="tx1"/>
                </a:solidFill>
                <a:ea typeface="+mn-ea"/>
                <a:cs typeface="+mn-cs"/>
              </a:rPr>
              <a:t/>
            </a:r>
            <a:br>
              <a:rPr lang="ru-RU" altLang="ru-RU" sz="2000" dirty="0">
                <a:solidFill>
                  <a:schemeClr val="tx1"/>
                </a:solidFill>
                <a:ea typeface="+mn-ea"/>
                <a:cs typeface="+mn-cs"/>
              </a:rPr>
            </a:br>
            <a:endParaRPr lang="ru-RU" dirty="0">
              <a:solidFill>
                <a:schemeClr val="tx1"/>
              </a:solidFill>
            </a:endParaRPr>
          </a:p>
        </p:txBody>
      </p:sp>
      <p:pic>
        <p:nvPicPr>
          <p:cNvPr id="4" name="Объект 3"/>
          <p:cNvPicPr>
            <a:picLocks noGrp="1" noChangeAspect="1"/>
          </p:cNvPicPr>
          <p:nvPr>
            <p:ph idx="1"/>
          </p:nvPr>
        </p:nvPicPr>
        <p:blipFill>
          <a:blip r:embed="rId2" cstate="email">
            <a:extLst>
              <a:ext uri="{28A0092B-C50C-407E-A947-70E740481C1C}">
                <a14:useLocalDpi xmlns="" xmlns:a14="http://schemas.microsoft.com/office/drawing/2010/main" val="0"/>
              </a:ext>
            </a:extLst>
          </a:blip>
          <a:stretch>
            <a:fillRect/>
          </a:stretch>
        </p:blipFill>
        <p:spPr>
          <a:xfrm rot="5400000">
            <a:off x="128997" y="2039355"/>
            <a:ext cx="3886200" cy="3209106"/>
          </a:xfrm>
        </p:spPr>
      </p:pic>
      <p:pic>
        <p:nvPicPr>
          <p:cNvPr id="5" name="Рисунок 4"/>
          <p:cNvPicPr>
            <a:picLocks noChangeAspect="1"/>
          </p:cNvPicPr>
          <p:nvPr/>
        </p:nvPicPr>
        <p:blipFill>
          <a:blip r:embed="rId3" cstate="email">
            <a:extLst>
              <a:ext uri="{28A0092B-C50C-407E-A947-70E740481C1C}">
                <a14:useLocalDpi xmlns="" xmlns:a14="http://schemas.microsoft.com/office/drawing/2010/main" val="0"/>
              </a:ext>
            </a:extLst>
          </a:blip>
          <a:stretch>
            <a:fillRect/>
          </a:stretch>
        </p:blipFill>
        <p:spPr>
          <a:xfrm rot="5400000">
            <a:off x="4077688" y="1879713"/>
            <a:ext cx="3886200" cy="3528391"/>
          </a:xfrm>
          <a:prstGeom prst="rect">
            <a:avLst/>
          </a:prstGeom>
        </p:spPr>
      </p:pic>
    </p:spTree>
    <p:extLst>
      <p:ext uri="{BB962C8B-B14F-4D97-AF65-F5344CB8AC3E}">
        <p14:creationId xmlns="" xmlns:p14="http://schemas.microsoft.com/office/powerpoint/2010/main" val="88239457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62000" y="476672"/>
            <a:ext cx="7698432" cy="1296144"/>
          </a:xfrm>
        </p:spPr>
        <p:txBody>
          <a:bodyPr>
            <a:noAutofit/>
          </a:bodyPr>
          <a:lstStyle/>
          <a:p>
            <a:r>
              <a:rPr lang="ru-RU" sz="2400" dirty="0" smtClean="0"/>
              <a:t>	Каждый день огурец на  питательном растворе удивляет! Очень быстро растут огурчики, а на огурце, растущем в почве только появились завязи.</a:t>
            </a:r>
            <a:endParaRPr lang="ru-RU" sz="2400" dirty="0"/>
          </a:p>
        </p:txBody>
      </p:sp>
      <p:pic>
        <p:nvPicPr>
          <p:cNvPr id="4" name="Объект 3"/>
          <p:cNvPicPr>
            <a:picLocks noGrp="1" noChangeAspect="1"/>
          </p:cNvPicPr>
          <p:nvPr>
            <p:ph idx="1"/>
          </p:nvPr>
        </p:nvPicPr>
        <p:blipFill>
          <a:blip r:embed="rId2" cstate="email">
            <a:extLst>
              <a:ext uri="{28A0092B-C50C-407E-A947-70E740481C1C}">
                <a14:useLocalDpi xmlns="" xmlns:a14="http://schemas.microsoft.com/office/drawing/2010/main" val="0"/>
              </a:ext>
            </a:extLst>
          </a:blip>
          <a:stretch>
            <a:fillRect/>
          </a:stretch>
        </p:blipFill>
        <p:spPr>
          <a:xfrm rot="5400000">
            <a:off x="4479902" y="2256782"/>
            <a:ext cx="4432668" cy="3528392"/>
          </a:xfrm>
        </p:spPr>
      </p:pic>
      <p:pic>
        <p:nvPicPr>
          <p:cNvPr id="5" name="Рисунок 4"/>
          <p:cNvPicPr>
            <a:picLocks noChangeAspect="1"/>
          </p:cNvPicPr>
          <p:nvPr/>
        </p:nvPicPr>
        <p:blipFill>
          <a:blip r:embed="rId3" cstate="email">
            <a:extLst>
              <a:ext uri="{28A0092B-C50C-407E-A947-70E740481C1C}">
                <a14:useLocalDpi xmlns="" xmlns:a14="http://schemas.microsoft.com/office/drawing/2010/main" val="0"/>
              </a:ext>
            </a:extLst>
          </a:blip>
          <a:stretch>
            <a:fillRect/>
          </a:stretch>
        </p:blipFill>
        <p:spPr>
          <a:xfrm rot="5400000">
            <a:off x="493808" y="1851059"/>
            <a:ext cx="4215974" cy="4268503"/>
          </a:xfrm>
          <a:prstGeom prst="rect">
            <a:avLst/>
          </a:prstGeom>
        </p:spPr>
      </p:pic>
    </p:spTree>
    <p:extLst>
      <p:ext uri="{BB962C8B-B14F-4D97-AF65-F5344CB8AC3E}">
        <p14:creationId xmlns="" xmlns:p14="http://schemas.microsoft.com/office/powerpoint/2010/main" val="222286316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62000" y="548680"/>
            <a:ext cx="6781800" cy="1008112"/>
          </a:xfrm>
        </p:spPr>
        <p:txBody>
          <a:bodyPr>
            <a:noAutofit/>
          </a:bodyPr>
          <a:lstStyle/>
          <a:p>
            <a:pPr algn="just"/>
            <a:r>
              <a:rPr lang="ru-RU" sz="2400" dirty="0" smtClean="0">
                <a:solidFill>
                  <a:schemeClr val="tx1"/>
                </a:solidFill>
              </a:rPr>
              <a:t>	Через два месяца разница между растениями удивляет: длина стебля огурца на гидропонике- 75 см, а у растения в почве-43 см.</a:t>
            </a:r>
            <a:endParaRPr lang="ru-RU" sz="2400" dirty="0">
              <a:solidFill>
                <a:schemeClr val="tx1"/>
              </a:solidFill>
            </a:endParaRPr>
          </a:p>
        </p:txBody>
      </p:sp>
      <p:pic>
        <p:nvPicPr>
          <p:cNvPr id="4" name="Объект 3"/>
          <p:cNvPicPr>
            <a:picLocks noGrp="1" noChangeAspect="1"/>
          </p:cNvPicPr>
          <p:nvPr>
            <p:ph idx="1"/>
          </p:nvPr>
        </p:nvPicPr>
        <p:blipFill>
          <a:blip r:embed="rId2" cstate="email">
            <a:extLst>
              <a:ext uri="{28A0092B-C50C-407E-A947-70E740481C1C}">
                <a14:useLocalDpi xmlns="" xmlns:a14="http://schemas.microsoft.com/office/drawing/2010/main" val="0"/>
              </a:ext>
            </a:extLst>
          </a:blip>
          <a:stretch>
            <a:fillRect/>
          </a:stretch>
        </p:blipFill>
        <p:spPr>
          <a:xfrm rot="5400000">
            <a:off x="1741376" y="1507096"/>
            <a:ext cx="4941168" cy="5760640"/>
          </a:xfrm>
        </p:spPr>
      </p:pic>
    </p:spTree>
    <p:extLst>
      <p:ext uri="{BB962C8B-B14F-4D97-AF65-F5344CB8AC3E}">
        <p14:creationId xmlns="" xmlns:p14="http://schemas.microsoft.com/office/powerpoint/2010/main" val="257085881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a:xfrm>
            <a:off x="762000" y="685800"/>
            <a:ext cx="8130480" cy="4831432"/>
          </a:xfrm>
        </p:spPr>
        <p:txBody>
          <a:bodyPr>
            <a:normAutofit fontScale="92500"/>
          </a:bodyPr>
          <a:lstStyle/>
          <a:p>
            <a:pPr marL="0" indent="0" algn="just">
              <a:buNone/>
            </a:pPr>
            <a:r>
              <a:rPr lang="ru-RU" sz="2800" dirty="0" smtClean="0">
                <a:latin typeface="+mj-lt"/>
                <a:ea typeface="Calibri" panose="020F0502020204030204" pitchFamily="34" charset="0"/>
                <a:cs typeface="Times New Roman" panose="02020603050405020304" pitchFamily="18" charset="0"/>
              </a:rPr>
              <a:t>	</a:t>
            </a:r>
            <a:r>
              <a:rPr lang="ru-RU" sz="3200" dirty="0" smtClean="0">
                <a:latin typeface="+mj-lt"/>
                <a:ea typeface="Calibri" panose="020F0502020204030204" pitchFamily="34" charset="0"/>
                <a:cs typeface="Times New Roman" panose="02020603050405020304" pitchFamily="18" charset="0"/>
              </a:rPr>
              <a:t>Огурец </a:t>
            </a:r>
            <a:r>
              <a:rPr lang="ru-RU" sz="3200" dirty="0">
                <a:latin typeface="+mj-lt"/>
                <a:ea typeface="Calibri" panose="020F0502020204030204" pitchFamily="34" charset="0"/>
                <a:cs typeface="Times New Roman" panose="02020603050405020304" pitchFamily="18" charset="0"/>
              </a:rPr>
              <a:t>на 96 процентов состоит из воды. Поэтому ценится больше за вкусовые, чем за пищевые качества. И все же польза от него есть. По содержанию таких ценных для нашего организма веществ, как калий, кальций, железо, фосфор, йод, огурцы не уступают моркови, луку, помидорам, капусте и даже цитрусовым. Есть в нем, хоть и в небольших количествах, витамины B1, B6, В4, РР, С, фолиевую кислота</a:t>
            </a:r>
            <a:endParaRPr lang="ru-RU" sz="3200" dirty="0" smtClean="0">
              <a:latin typeface="+mj-lt"/>
            </a:endParaRPr>
          </a:p>
        </p:txBody>
      </p:sp>
    </p:spTree>
    <p:extLst>
      <p:ext uri="{BB962C8B-B14F-4D97-AF65-F5344CB8AC3E}">
        <p14:creationId xmlns="" xmlns:p14="http://schemas.microsoft.com/office/powerpoint/2010/main" val="29972033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a:xfrm>
            <a:off x="155575" y="836712"/>
            <a:ext cx="8376865" cy="1707430"/>
          </a:xfrm>
        </p:spPr>
        <p:txBody>
          <a:bodyPr>
            <a:noAutofit/>
          </a:bodyPr>
          <a:lstStyle/>
          <a:p>
            <a:pPr algn="just"/>
            <a:r>
              <a:rPr lang="ru-RU" sz="1800" dirty="0">
                <a:latin typeface="+mj-lt"/>
              </a:rPr>
              <a:t>В городке </a:t>
            </a:r>
            <a:r>
              <a:rPr lang="ru-RU" sz="1800" dirty="0" err="1">
                <a:latin typeface="+mj-lt"/>
              </a:rPr>
              <a:t>Луховицы</a:t>
            </a:r>
            <a:r>
              <a:rPr lang="ru-RU" sz="1800" dirty="0">
                <a:latin typeface="+mj-lt"/>
              </a:rPr>
              <a:t>, который является основным поставщиком огурцов в Москву и Московскую область, вы можете увидеть забавный памятник огурцу. Его воздвигли местные жители, которые благодарны этому растению за то, что оно кормит их семьи. Почти все жители этого поселка зарабатывают на выращивании огурцов, так что в памятнике нет ничего удивительного, ведь этот овощ, по сути, является символом города. Нужно отметить, что за долгие годы выращивания этой культуры </a:t>
            </a:r>
            <a:r>
              <a:rPr lang="ru-RU" sz="1800" dirty="0" err="1">
                <a:latin typeface="+mj-lt"/>
              </a:rPr>
              <a:t>луковичане</a:t>
            </a:r>
            <a:r>
              <a:rPr lang="ru-RU" sz="1800" dirty="0">
                <a:latin typeface="+mj-lt"/>
              </a:rPr>
              <a:t> очень сильно преуспели, и огурцы у них действительно одни из самых вкусных во всей России</a:t>
            </a:r>
            <a:r>
              <a:rPr lang="ru-RU" sz="1600" dirty="0"/>
              <a:t>.</a:t>
            </a:r>
          </a:p>
        </p:txBody>
      </p:sp>
      <p:sp>
        <p:nvSpPr>
          <p:cNvPr id="4" name="AutoShape 2" descr="памятник огурцу в Луховицах"/>
          <p:cNvSpPr>
            <a:spLocks noChangeAspect="1" noChangeArrowheads="1"/>
          </p:cNvSpPr>
          <p:nvPr/>
        </p:nvSpPr>
        <p:spPr bwMode="auto">
          <a:xfrm>
            <a:off x="155575" y="-144463"/>
            <a:ext cx="304800" cy="304801"/>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5" name="Рисунок 4"/>
          <p:cNvPicPr>
            <a:picLocks noChangeAspect="1"/>
          </p:cNvPicPr>
          <p:nvPr/>
        </p:nvPicPr>
        <p:blipFill>
          <a:blip r:embed="rId2"/>
          <a:stretch>
            <a:fillRect/>
          </a:stretch>
        </p:blipFill>
        <p:spPr>
          <a:xfrm>
            <a:off x="611560" y="2996952"/>
            <a:ext cx="7488832" cy="4104456"/>
          </a:xfrm>
          <a:prstGeom prst="rect">
            <a:avLst/>
          </a:prstGeom>
        </p:spPr>
      </p:pic>
    </p:spTree>
    <p:extLst>
      <p:ext uri="{BB962C8B-B14F-4D97-AF65-F5344CB8AC3E}">
        <p14:creationId xmlns="" xmlns:p14="http://schemas.microsoft.com/office/powerpoint/2010/main" val="291932817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Рисунок 3"/>
          <p:cNvPicPr>
            <a:picLocks noChangeAspect="1"/>
          </p:cNvPicPr>
          <p:nvPr/>
        </p:nvPicPr>
        <p:blipFill>
          <a:blip r:embed="rId2" cstate="email"/>
          <a:stretch>
            <a:fillRect/>
          </a:stretch>
        </p:blipFill>
        <p:spPr>
          <a:xfrm>
            <a:off x="762000" y="3212976"/>
            <a:ext cx="5970240" cy="3456384"/>
          </a:xfrm>
          <a:prstGeom prst="rect">
            <a:avLst/>
          </a:prstGeom>
        </p:spPr>
      </p:pic>
      <p:sp>
        <p:nvSpPr>
          <p:cNvPr id="5" name="AutoShape 2" descr="памятник огурцу в Старом Осколе"/>
          <p:cNvSpPr>
            <a:spLocks noGrp="1" noChangeAspect="1" noChangeArrowheads="1"/>
          </p:cNvSpPr>
          <p:nvPr>
            <p:ph idx="1"/>
          </p:nvPr>
        </p:nvSpPr>
        <p:spPr bwMode="auto">
          <a:xfrm>
            <a:off x="323528" y="0"/>
            <a:ext cx="8496944" cy="3098676"/>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noAutofit/>
          </a:bodyPr>
          <a:lstStyle/>
          <a:p>
            <a:pPr algn="just"/>
            <a:endParaRPr lang="ru-RU" sz="2000" dirty="0" smtClean="0">
              <a:latin typeface="+mj-lt"/>
            </a:endParaRPr>
          </a:p>
          <a:p>
            <a:pPr algn="just"/>
            <a:r>
              <a:rPr lang="ru-RU" sz="2000" dirty="0" smtClean="0">
                <a:latin typeface="+mj-lt"/>
              </a:rPr>
              <a:t>Старый </a:t>
            </a:r>
            <a:r>
              <a:rPr lang="ru-RU" sz="2000" dirty="0">
                <a:latin typeface="+mj-lt"/>
              </a:rPr>
              <a:t>Оскол, Россия</a:t>
            </a:r>
          </a:p>
          <a:p>
            <a:pPr algn="just"/>
            <a:r>
              <a:rPr lang="ru-RU" sz="2000" dirty="0">
                <a:latin typeface="+mj-lt"/>
              </a:rPr>
              <a:t>Памятник огурцу в Осколе один из самых забавных в нашей подборке. Памятник представляет собой вилку с насаженным на нее огурцом. В Осколе основным источником дохода у местных жителей являются огурцы, которые обеспечивают их на протяжении всего года. Есть на территории города и государственное предприятие. На территории </a:t>
            </a:r>
            <a:r>
              <a:rPr lang="ru-RU" sz="2000" dirty="0">
                <a:latin typeface="+mj-lt"/>
                <a:hlinkClick r:id="rId3"/>
              </a:rPr>
              <a:t>города Старый Оскол</a:t>
            </a:r>
            <a:r>
              <a:rPr lang="ru-RU" sz="2000" dirty="0">
                <a:latin typeface="+mj-lt"/>
              </a:rPr>
              <a:t> очень урожайные земли, которые позволяют снимать огромные урожаи с минимальных площади насаждений.</a:t>
            </a:r>
          </a:p>
        </p:txBody>
      </p:sp>
    </p:spTree>
    <p:extLst>
      <p:ext uri="{BB962C8B-B14F-4D97-AF65-F5344CB8AC3E}">
        <p14:creationId xmlns="" xmlns:p14="http://schemas.microsoft.com/office/powerpoint/2010/main" val="208686568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Объект 3"/>
          <p:cNvPicPr>
            <a:picLocks noGrp="1" noChangeAspect="1"/>
          </p:cNvPicPr>
          <p:nvPr>
            <p:ph idx="1"/>
          </p:nvPr>
        </p:nvPicPr>
        <p:blipFill>
          <a:blip r:embed="rId2"/>
          <a:stretch>
            <a:fillRect/>
          </a:stretch>
        </p:blipFill>
        <p:spPr>
          <a:xfrm>
            <a:off x="762000" y="2708920"/>
            <a:ext cx="6474296" cy="4149080"/>
          </a:xfrm>
          <a:prstGeom prst="rect">
            <a:avLst/>
          </a:prstGeom>
        </p:spPr>
      </p:pic>
      <p:sp>
        <p:nvSpPr>
          <p:cNvPr id="5" name="Прямоугольник 4"/>
          <p:cNvSpPr/>
          <p:nvPr/>
        </p:nvSpPr>
        <p:spPr>
          <a:xfrm>
            <a:off x="107504" y="640390"/>
            <a:ext cx="9036496" cy="1631216"/>
          </a:xfrm>
          <a:prstGeom prst="rect">
            <a:avLst/>
          </a:prstGeom>
        </p:spPr>
        <p:txBody>
          <a:bodyPr wrap="square">
            <a:spAutoFit/>
          </a:bodyPr>
          <a:lstStyle/>
          <a:p>
            <a:r>
              <a:rPr lang="ru-RU" sz="2000" dirty="0" smtClean="0">
                <a:latin typeface="+mj-lt"/>
              </a:rPr>
              <a:t>	В Познани (Польша) </a:t>
            </a:r>
            <a:r>
              <a:rPr lang="ru-RU" sz="2000" dirty="0">
                <a:latin typeface="+mj-lt"/>
              </a:rPr>
              <a:t>также городскими властями было принято решение установить памятник огурцу, который будет символизировать всенародную любовь к этому пупырчатому овощу. Установлен памятник на центральной площади города, на которой очень часто проводятся ярмарки, где продают, в том числе, очень много овощной продукции.</a:t>
            </a:r>
          </a:p>
        </p:txBody>
      </p:sp>
    </p:spTree>
    <p:extLst>
      <p:ext uri="{BB962C8B-B14F-4D97-AF65-F5344CB8AC3E}">
        <p14:creationId xmlns="" xmlns:p14="http://schemas.microsoft.com/office/powerpoint/2010/main" val="44755070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Заголовок 7"/>
          <p:cNvSpPr>
            <a:spLocks noGrp="1"/>
          </p:cNvSpPr>
          <p:nvPr>
            <p:ph type="title"/>
          </p:nvPr>
        </p:nvSpPr>
        <p:spPr/>
        <p:txBody>
          <a:bodyPr/>
          <a:lstStyle/>
          <a:p>
            <a:endParaRPr lang="ru-RU"/>
          </a:p>
        </p:txBody>
      </p:sp>
      <p:pic>
        <p:nvPicPr>
          <p:cNvPr id="4" name="Объект 3"/>
          <p:cNvPicPr>
            <a:picLocks noGrp="1" noChangeAspect="1"/>
          </p:cNvPicPr>
          <p:nvPr>
            <p:ph idx="1"/>
          </p:nvPr>
        </p:nvPicPr>
        <p:blipFill>
          <a:blip r:embed="rId2" cstate="email"/>
          <a:stretch>
            <a:fillRect/>
          </a:stretch>
        </p:blipFill>
        <p:spPr>
          <a:xfrm>
            <a:off x="1403648" y="2971800"/>
            <a:ext cx="6480720" cy="4417640"/>
          </a:xfrm>
          <a:prstGeom prst="rect">
            <a:avLst/>
          </a:prstGeom>
        </p:spPr>
      </p:pic>
      <p:sp>
        <p:nvSpPr>
          <p:cNvPr id="5" name="AutoShape 2" descr="памятник огурцу в Шклове"/>
          <p:cNvSpPr>
            <a:spLocks noChangeAspect="1" noChangeArrowheads="1"/>
          </p:cNvSpPr>
          <p:nvPr/>
        </p:nvSpPr>
        <p:spPr bwMode="auto">
          <a:xfrm>
            <a:off x="155575" y="-144463"/>
            <a:ext cx="304800" cy="304801"/>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6" name="Прямоугольник 5"/>
          <p:cNvSpPr/>
          <p:nvPr/>
        </p:nvSpPr>
        <p:spPr>
          <a:xfrm>
            <a:off x="307975" y="0"/>
            <a:ext cx="8496944" cy="2800767"/>
          </a:xfrm>
          <a:prstGeom prst="rect">
            <a:avLst/>
          </a:prstGeom>
        </p:spPr>
        <p:txBody>
          <a:bodyPr wrap="square">
            <a:spAutoFit/>
          </a:bodyPr>
          <a:lstStyle/>
          <a:p>
            <a:pPr algn="just"/>
            <a:endParaRPr lang="ru-RU" sz="1600" dirty="0" smtClean="0">
              <a:latin typeface="+mj-lt"/>
            </a:endParaRPr>
          </a:p>
          <a:p>
            <a:pPr algn="just"/>
            <a:endParaRPr lang="ru-RU" sz="1600" dirty="0">
              <a:latin typeface="+mj-lt"/>
            </a:endParaRPr>
          </a:p>
          <a:p>
            <a:pPr algn="just"/>
            <a:r>
              <a:rPr lang="ru-RU" sz="1600" dirty="0">
                <a:latin typeface="+mj-lt"/>
              </a:rPr>
              <a:t>	</a:t>
            </a:r>
            <a:r>
              <a:rPr lang="ru-RU" dirty="0" smtClean="0">
                <a:latin typeface="+mj-lt"/>
              </a:rPr>
              <a:t>Шклов </a:t>
            </a:r>
            <a:r>
              <a:rPr lang="ru-RU" dirty="0">
                <a:latin typeface="+mj-lt"/>
              </a:rPr>
              <a:t>- это огуречная столица Республики Беларусь. Все жители поголовно заняты исключительно в огуречном бизнесе и основали в поселке что-то вроде огуречной секты. Жители Шклова стараются соединяться узами брака исключительно с другими огуречниками, они не употребляют спиртных напитков и в основной массе своей верующие протестанты (хотя на самом деле верят только в огурцы). Основной источник сбыта огурцов у </a:t>
            </a:r>
            <a:r>
              <a:rPr lang="ru-RU" dirty="0" err="1">
                <a:latin typeface="+mj-lt"/>
              </a:rPr>
              <a:t>шкловцев</a:t>
            </a:r>
            <a:r>
              <a:rPr lang="ru-RU" dirty="0">
                <a:latin typeface="+mj-lt"/>
              </a:rPr>
              <a:t>, это Российская Федерация, </a:t>
            </a:r>
            <a:r>
              <a:rPr lang="ru-RU" dirty="0" smtClean="0">
                <a:latin typeface="+mj-lt"/>
              </a:rPr>
              <a:t>Ну </a:t>
            </a:r>
            <a:r>
              <a:rPr lang="ru-RU" dirty="0">
                <a:latin typeface="+mj-lt"/>
              </a:rPr>
              <a:t>а символом воззрений </a:t>
            </a:r>
            <a:r>
              <a:rPr lang="ru-RU" dirty="0" err="1">
                <a:latin typeface="+mj-lt"/>
              </a:rPr>
              <a:t>шкловцев</a:t>
            </a:r>
            <a:r>
              <a:rPr lang="ru-RU" dirty="0">
                <a:latin typeface="+mj-lt"/>
              </a:rPr>
              <a:t> является бронзовый господин Огурец, внешне сильно похожий на Наполеона.</a:t>
            </a:r>
          </a:p>
        </p:txBody>
      </p:sp>
    </p:spTree>
    <p:extLst>
      <p:ext uri="{BB962C8B-B14F-4D97-AF65-F5344CB8AC3E}">
        <p14:creationId xmlns="" xmlns:p14="http://schemas.microsoft.com/office/powerpoint/2010/main" val="48331256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a:xfrm>
            <a:off x="762000" y="685800"/>
            <a:ext cx="7543800" cy="2095128"/>
          </a:xfrm>
        </p:spPr>
        <p:txBody>
          <a:bodyPr>
            <a:normAutofit fontScale="92500" lnSpcReduction="20000"/>
          </a:bodyPr>
          <a:lstStyle/>
          <a:p>
            <a:pPr algn="just"/>
            <a:r>
              <a:rPr lang="ru-RU" sz="2000" dirty="0">
                <a:latin typeface="+mj-lt"/>
              </a:rPr>
              <a:t>Нежин, Украина</a:t>
            </a:r>
          </a:p>
          <a:p>
            <a:pPr algn="just"/>
            <a:r>
              <a:rPr lang="ru-RU" sz="2000" dirty="0" err="1">
                <a:latin typeface="+mj-lt"/>
              </a:rPr>
              <a:t>Нежинские</a:t>
            </a:r>
            <a:r>
              <a:rPr lang="ru-RU" sz="2000" dirty="0">
                <a:latin typeface="+mj-lt"/>
              </a:rPr>
              <a:t> огурцы считаются самыми вкусными на Украине: они хрустящие, сочные и очень хорошо хранятся. Памятник огурцу в Нежине необычный, ведь он поставлен именно маринованному огурцу. Город известен на всю Украину своими особенно вкусными маринованными овощами, которые отлично уходят на экспорт. Секрет </a:t>
            </a:r>
            <a:r>
              <a:rPr lang="ru-RU" sz="2000" dirty="0" err="1">
                <a:latin typeface="+mj-lt"/>
              </a:rPr>
              <a:t>нежинских</a:t>
            </a:r>
            <a:r>
              <a:rPr lang="ru-RU" sz="2000" dirty="0">
                <a:latin typeface="+mj-lt"/>
              </a:rPr>
              <a:t> огурцов в особенной почве, которая богата ионами серебра.</a:t>
            </a:r>
          </a:p>
        </p:txBody>
      </p:sp>
      <p:pic>
        <p:nvPicPr>
          <p:cNvPr id="4" name="Рисунок 3"/>
          <p:cNvPicPr>
            <a:picLocks noChangeAspect="1"/>
          </p:cNvPicPr>
          <p:nvPr/>
        </p:nvPicPr>
        <p:blipFill>
          <a:blip r:embed="rId2" cstate="email"/>
          <a:stretch>
            <a:fillRect/>
          </a:stretch>
        </p:blipFill>
        <p:spPr>
          <a:xfrm>
            <a:off x="1259632" y="2780928"/>
            <a:ext cx="6480720" cy="3816424"/>
          </a:xfrm>
          <a:prstGeom prst="rect">
            <a:avLst/>
          </a:prstGeom>
        </p:spPr>
      </p:pic>
    </p:spTree>
    <p:extLst>
      <p:ext uri="{BB962C8B-B14F-4D97-AF65-F5344CB8AC3E}">
        <p14:creationId xmlns="" xmlns:p14="http://schemas.microsoft.com/office/powerpoint/2010/main" val="304608625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62000" y="4572000"/>
            <a:ext cx="7698432" cy="1600200"/>
          </a:xfrm>
        </p:spPr>
        <p:txBody>
          <a:bodyPr>
            <a:noAutofit/>
          </a:bodyPr>
          <a:lstStyle/>
          <a:p>
            <a:pPr algn="just" fontAlgn="base">
              <a:spcAft>
                <a:spcPct val="0"/>
              </a:spcAft>
            </a:pPr>
            <a:r>
              <a:rPr lang="ru-RU" sz="2800" dirty="0" smtClean="0"/>
              <a:t>	Название «гидропоника» происходит от двух греческих слов: </a:t>
            </a:r>
            <a:r>
              <a:rPr lang="en-US" sz="2800" dirty="0" err="1" smtClean="0"/>
              <a:t>ponos</a:t>
            </a:r>
            <a:r>
              <a:rPr lang="en-US" sz="2800" dirty="0" smtClean="0"/>
              <a:t> – </a:t>
            </a:r>
            <a:r>
              <a:rPr lang="ru-RU" sz="2800" dirty="0" smtClean="0"/>
              <a:t>труд, </a:t>
            </a:r>
            <a:r>
              <a:rPr lang="en-US" sz="2800" dirty="0" err="1" smtClean="0"/>
              <a:t>hydor</a:t>
            </a:r>
            <a:r>
              <a:rPr lang="en-US" sz="2800" dirty="0" smtClean="0"/>
              <a:t> – </a:t>
            </a:r>
            <a:r>
              <a:rPr lang="ru-RU" sz="2800" dirty="0" smtClean="0"/>
              <a:t>вода, и дословно означает «работающая вода». </a:t>
            </a:r>
            <a:endParaRPr lang="ru-RU" sz="2800" dirty="0"/>
          </a:p>
        </p:txBody>
      </p:sp>
      <p:pic>
        <p:nvPicPr>
          <p:cNvPr id="1026" name="Picture 2"/>
          <p:cNvPicPr>
            <a:picLocks noGrp="1" noChangeAspect="1" noChangeArrowheads="1"/>
          </p:cNvPicPr>
          <p:nvPr>
            <p:ph idx="1"/>
          </p:nvPr>
        </p:nvPicPr>
        <p:blipFill>
          <a:blip r:embed="rId2" cstate="email">
            <a:extLst>
              <a:ext uri="{28A0092B-C50C-407E-A947-70E740481C1C}">
                <a14:useLocalDpi xmlns="" xmlns:a14="http://schemas.microsoft.com/office/drawing/2010/main" val="0"/>
              </a:ext>
            </a:extLst>
          </a:blip>
          <a:srcRect/>
          <a:stretch>
            <a:fillRect/>
          </a:stretch>
        </p:blipFill>
        <p:spPr bwMode="auto">
          <a:xfrm>
            <a:off x="683568" y="1052736"/>
            <a:ext cx="3865199" cy="320067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cstate="email">
            <a:extLst>
              <a:ext uri="{28A0092B-C50C-407E-A947-70E740481C1C}">
                <a14:useLocalDpi xmlns="" xmlns:a14="http://schemas.microsoft.com/office/drawing/2010/main" val="0"/>
              </a:ext>
            </a:extLst>
          </a:blip>
          <a:srcRect/>
          <a:stretch>
            <a:fillRect/>
          </a:stretch>
        </p:blipFill>
        <p:spPr bwMode="auto">
          <a:xfrm>
            <a:off x="4571999" y="1124744"/>
            <a:ext cx="4219575" cy="315753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Text Box 3"/>
          <p:cNvSpPr txBox="1">
            <a:spLocks noChangeArrowheads="1"/>
          </p:cNvSpPr>
          <p:nvPr/>
        </p:nvSpPr>
        <p:spPr bwMode="auto">
          <a:xfrm>
            <a:off x="299789" y="404664"/>
            <a:ext cx="8858250" cy="52322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fontAlgn="base" hangingPunct="1">
              <a:spcBef>
                <a:spcPct val="0"/>
              </a:spcBef>
              <a:spcAft>
                <a:spcPct val="0"/>
              </a:spcAft>
            </a:pPr>
            <a:endParaRPr lang="ru-RU" altLang="ru-RU" sz="2800" b="1" dirty="0" smtClean="0">
              <a:solidFill>
                <a:srgbClr val="C00000"/>
              </a:solidFill>
              <a:latin typeface="Calibri" pitchFamily="34" charset="0"/>
            </a:endParaRPr>
          </a:p>
        </p:txBody>
      </p:sp>
    </p:spTree>
    <p:extLst>
      <p:ext uri="{BB962C8B-B14F-4D97-AF65-F5344CB8AC3E}">
        <p14:creationId xmlns="" xmlns:p14="http://schemas.microsoft.com/office/powerpoint/2010/main" val="2903224424"/>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NewsPrint">
  <a:themeElements>
    <a:clrScheme name="NewsPrint">
      <a:dk1>
        <a:sysClr val="windowText" lastClr="000000"/>
      </a:dk1>
      <a:lt1>
        <a:sysClr val="window" lastClr="FFFFFF"/>
      </a:lt1>
      <a:dk2>
        <a:srgbClr val="303030"/>
      </a:dk2>
      <a:lt2>
        <a:srgbClr val="DEDEE0"/>
      </a:lt2>
      <a:accent1>
        <a:srgbClr val="AD0101"/>
      </a:accent1>
      <a:accent2>
        <a:srgbClr val="726056"/>
      </a:accent2>
      <a:accent3>
        <a:srgbClr val="AC956E"/>
      </a:accent3>
      <a:accent4>
        <a:srgbClr val="808DA9"/>
      </a:accent4>
      <a:accent5>
        <a:srgbClr val="424E5B"/>
      </a:accent5>
      <a:accent6>
        <a:srgbClr val="730E00"/>
      </a:accent6>
      <a:hlink>
        <a:srgbClr val="D26900"/>
      </a:hlink>
      <a:folHlink>
        <a:srgbClr val="D89243"/>
      </a:folHlink>
    </a:clrScheme>
    <a:fontScheme name="NewsPrint">
      <a:majorFont>
        <a:latin typeface="Impact"/>
        <a:ea typeface=""/>
        <a:cs typeface=""/>
        <a:font script="Jpan" typeface="HGP創英角ｺﾞｼｯｸUB"/>
        <a:font script="Hang" typeface="HY견고딕"/>
        <a:font script="Hans" typeface="微软雅黑"/>
        <a:font script="Hant" typeface="微軟正黑體"/>
        <a:font script="Arab" typeface="Tahoma"/>
        <a:font script="Hebr" typeface="To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NewsPrint">
      <a:fillStyleLst>
        <a:solidFill>
          <a:schemeClr val="phClr"/>
        </a:solidFill>
        <a:gradFill rotWithShape="1">
          <a:gsLst>
            <a:gs pos="0">
              <a:schemeClr val="phClr">
                <a:tint val="37000"/>
                <a:hueMod val="100000"/>
                <a:satMod val="200000"/>
                <a:lumMod val="88000"/>
              </a:schemeClr>
            </a:gs>
            <a:gs pos="100000">
              <a:schemeClr val="phClr">
                <a:tint val="53000"/>
                <a:shade val="100000"/>
                <a:hueMod val="100000"/>
                <a:satMod val="350000"/>
                <a:lumMod val="79000"/>
              </a:schemeClr>
            </a:gs>
          </a:gsLst>
          <a:lin ang="5400000" scaled="1"/>
        </a:gradFill>
        <a:gradFill rotWithShape="1">
          <a:gsLst>
            <a:gs pos="0">
              <a:schemeClr val="phClr">
                <a:tint val="83000"/>
                <a:shade val="100000"/>
                <a:alpha val="100000"/>
                <a:hueMod val="100000"/>
                <a:satMod val="220000"/>
                <a:lumMod val="90000"/>
              </a:schemeClr>
            </a:gs>
            <a:gs pos="76000">
              <a:schemeClr val="phClr">
                <a:shade val="100000"/>
              </a:schemeClr>
            </a:gs>
            <a:gs pos="100000">
              <a:schemeClr val="phClr">
                <a:shade val="93000"/>
                <a:alpha val="100000"/>
                <a:satMod val="100000"/>
                <a:lumMod val="93000"/>
              </a:schemeClr>
            </a:gs>
          </a:gsLst>
          <a:path path="circle">
            <a:fillToRect l="15000" t="15000" r="100000" b="100000"/>
          </a:path>
        </a:gradFill>
      </a:fillStyleLst>
      <a:lnStyleLst>
        <a:ln w="15875" cap="flat" cmpd="sng" algn="ctr">
          <a:solidFill>
            <a:schemeClr val="phClr"/>
          </a:solidFill>
          <a:prstDash val="solid"/>
        </a:ln>
        <a:ln w="22225" cap="flat" cmpd="sng" algn="ctr">
          <a:solidFill>
            <a:schemeClr val="phClr"/>
          </a:solidFill>
          <a:prstDash val="solid"/>
        </a:ln>
        <a:ln w="34925" cap="flat" cmpd="sng" algn="ctr">
          <a:solidFill>
            <a:schemeClr val="phClr"/>
          </a:solidFill>
          <a:prstDash val="solid"/>
        </a:ln>
      </a:lnStyleLst>
      <a:effectStyleLst>
        <a:effectStyle>
          <a:effectLst>
            <a:outerShdw blurRad="50800" dist="12700" dir="5280000" rotWithShape="0">
              <a:srgbClr val="000000">
                <a:alpha val="40000"/>
              </a:srgbClr>
            </a:outerShdw>
          </a:effectLst>
        </a:effectStyle>
        <a:effectStyle>
          <a:effectLst>
            <a:outerShdw blurRad="38100" dist="38100" dir="5400000" rotWithShape="0">
              <a:srgbClr val="000000">
                <a:alpha val="35000"/>
              </a:srgbClr>
            </a:outerShdw>
          </a:effectLst>
        </a:effectStyle>
        <a:effectStyle>
          <a:effectLst>
            <a:outerShdw blurRad="38100" dist="38100" dir="5400000" rotWithShape="0">
              <a:srgbClr val="000000">
                <a:alpha val="35000"/>
              </a:srgbClr>
            </a:outerShdw>
          </a:effectLst>
          <a:scene3d>
            <a:camera prst="orthographicFront">
              <a:rot lat="0" lon="0" rev="0"/>
            </a:camera>
            <a:lightRig rig="brightRoom" dir="tl"/>
          </a:scene3d>
          <a:sp3d contourW="12700">
            <a:bevelT w="31750" h="12700"/>
            <a:contourClr>
              <a:schemeClr val="phClr"/>
            </a:contourClr>
          </a:sp3d>
        </a:effectStyle>
      </a:effectStyleLst>
      <a:bgFillStyleLst>
        <a:solidFill>
          <a:schemeClr val="phClr"/>
        </a:solidFill>
        <a:gradFill rotWithShape="1">
          <a:gsLst>
            <a:gs pos="0">
              <a:schemeClr val="phClr">
                <a:tint val="93000"/>
              </a:schemeClr>
            </a:gs>
            <a:gs pos="100000">
              <a:schemeClr val="phClr">
                <a:shade val="55000"/>
              </a:schemeClr>
            </a:gs>
          </a:gsLst>
          <a:lin ang="5400000" scaled="1"/>
        </a:gradFill>
        <a:blipFill rotWithShape="1">
          <a:blip xmlns:r="http://schemas.openxmlformats.org/officeDocument/2006/relationships" r:embed="rId1">
            <a:duotone>
              <a:schemeClr val="phClr">
                <a:shade val="20000"/>
                <a:satMod val="350000"/>
                <a:lumMod val="125000"/>
              </a:schemeClr>
              <a:schemeClr val="phClr">
                <a:tint val="90000"/>
                <a:satMod val="250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Newsprint</Template>
  <TotalTime>146</TotalTime>
  <Words>289</Words>
  <Application>Microsoft Office PowerPoint</Application>
  <PresentationFormat>Экран (4:3)</PresentationFormat>
  <Paragraphs>34</Paragraphs>
  <Slides>25</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25</vt:i4>
      </vt:variant>
    </vt:vector>
  </HeadingPairs>
  <TitlesOfParts>
    <vt:vector size="26" baseType="lpstr">
      <vt:lpstr>NewsPrint</vt:lpstr>
      <vt:lpstr>Гидропоника на подоконнике!</vt:lpstr>
      <vt:lpstr>Слайд 2</vt:lpstr>
      <vt:lpstr>Слайд 3</vt:lpstr>
      <vt:lpstr>Слайд 4</vt:lpstr>
      <vt:lpstr>Слайд 5</vt:lpstr>
      <vt:lpstr>Слайд 6</vt:lpstr>
      <vt:lpstr>Слайд 7</vt:lpstr>
      <vt:lpstr>Слайд 8</vt:lpstr>
      <vt:lpstr> Название «гидропоника» происходит от двух греческих слов: ponos – труд, hydor – вода, и дословно означает «работающая вода». </vt:lpstr>
      <vt:lpstr>Сады Семирамиды в Вавилоне.</vt:lpstr>
      <vt:lpstr>Профессор  Д.Н. Прянишников  </vt:lpstr>
      <vt:lpstr>  Проращивание семян   огурцов. Сорт «Гармонист» - ранние корнишоны без опыления. 10.02. 2016 г.</vt:lpstr>
      <vt:lpstr>Посадка семян в горшок с землей. </vt:lpstr>
      <vt:lpstr>В качестве субстрата использовали керамзит.</vt:lpstr>
      <vt:lpstr>После появления 4-х листочков,  осторожно выкопали растение и промыли корни.</vt:lpstr>
      <vt:lpstr>Огурец поместили в стаканчик  гидропонной установки, затем аккуратно присыпали корни керамзитом.</vt:lpstr>
      <vt:lpstr> Одно растение посадили в горшок с землей, а другое в гидропонную установку.  Будем наблюдать!</vt:lpstr>
      <vt:lpstr>Слайд 18</vt:lpstr>
      <vt:lpstr> Для питательного раствора использовали комплексное минеральное удобрение.</vt:lpstr>
      <vt:lpstr>         Через 40 дней!</vt:lpstr>
      <vt:lpstr>          Через 43 дней! </vt:lpstr>
      <vt:lpstr>Слайд 22</vt:lpstr>
      <vt:lpstr>    Появились первые цветочки у огурца на гидропонной системе! Быстро растёт стебель огурца, на котором появляются жёлтые крупные цветочки  </vt:lpstr>
      <vt:lpstr> Каждый день огурец на  питательном растворе удивляет! Очень быстро растут огурчики, а на огурце, растущем в почве только появились завязи.</vt:lpstr>
      <vt:lpstr> Через два месяца разница между растениями удивляет: длина стебля огурца на гидропонике- 75 см, а у растения в почве-43 см.</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Гидропоника на подоконнике!</dc:title>
  <cp:lastModifiedBy>Роман</cp:lastModifiedBy>
  <cp:revision>23</cp:revision>
  <dcterms:modified xsi:type="dcterms:W3CDTF">2018-11-03T06:12:04Z</dcterms:modified>
</cp:coreProperties>
</file>