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5" r:id="rId4"/>
    <p:sldId id="288" r:id="rId5"/>
    <p:sldId id="276" r:id="rId6"/>
    <p:sldId id="271" r:id="rId7"/>
    <p:sldId id="263" r:id="rId8"/>
    <p:sldId id="264" r:id="rId9"/>
    <p:sldId id="267" r:id="rId10"/>
    <p:sldId id="279" r:id="rId11"/>
    <p:sldId id="268" r:id="rId12"/>
    <p:sldId id="270" r:id="rId13"/>
    <p:sldId id="269" r:id="rId14"/>
    <p:sldId id="290" r:id="rId15"/>
    <p:sldId id="291" r:id="rId16"/>
    <p:sldId id="281" r:id="rId17"/>
    <p:sldId id="282" r:id="rId18"/>
    <p:sldId id="274" r:id="rId19"/>
    <p:sldId id="257" r:id="rId20"/>
    <p:sldId id="262" r:id="rId21"/>
    <p:sldId id="258" r:id="rId22"/>
    <p:sldId id="272" r:id="rId23"/>
    <p:sldId id="292" r:id="rId24"/>
    <p:sldId id="27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E7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7" autoAdjust="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DDDC7-CE5C-48C3-9DFA-F32D5B316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BF94-BA47-4084-A49D-6C5887F01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D41A7-6B45-498D-B912-4B0FAD088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0C659-615D-4948-93B3-C947435EB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40FB2-F4B3-4E7E-86DD-414BEDFA6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0EFF6-6DC5-4591-853C-07859D1EA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67046-1DE8-4FEB-85F8-9C7C4BA7A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CC323-8B77-4F3C-BC38-BA4DF419B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B22B0-B2BD-4106-A5C0-9FD1AFF9F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D445D-52C5-4A32-9895-BA4B14268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30FBE-B9DE-4E6E-BB09-870AC99C5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1BDDA-DE12-4942-80E8-8ADCEF516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50DE8-6B59-4B88-8789-3288F8ED4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7FF"/>
            </a:gs>
            <a:gs pos="100000">
              <a:srgbClr val="766B7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A8CB50F-C1F6-45C6-B119-55A214149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8;&#1088;&#1080;&#1085;&#1072;%20&#1085;&#1086;&#1074;&#1072;&#1103;\9&#1082;&#1083;&#1072;&#1089;&#1089;\&#1055;&#1088;&#1086;&#1080;&#1089;&#1093;&#1086;&#1076;&#1076;&#1077;&#1085;&#1080;&#1077;%20&#1095;&#1077;&#1083;&#1086;&#1074;&#1077;&#1082;&#1072;\%7b8057FDEB-5008-468F-BA77-196A3B3074C5%7d.avi" TargetMode="Externa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0.tqn.com/d/dinosaurs/1/0/y/O/-/-/proconsulWC.JPG" TargetMode="External"/><Relationship Id="rId3" Type="http://schemas.openxmlformats.org/officeDocument/2006/relationships/hyperlink" Target="http://www.is.umk.pl/~duch/Wyklady/img/01homo-ew.jpg" TargetMode="External"/><Relationship Id="rId7" Type="http://schemas.openxmlformats.org/officeDocument/2006/relationships/hyperlink" Target="http://prehistoryforkids.archeologia.ru/14/90.gif" TargetMode="External"/><Relationship Id="rId2" Type="http://schemas.openxmlformats.org/officeDocument/2006/relationships/hyperlink" Target="http://dic.academic.ru/pictures/dic_biology/n_01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ehistoryforkids.archeologia.ru/21/84.gif" TargetMode="External"/><Relationship Id="rId11" Type="http://schemas.openxmlformats.org/officeDocument/2006/relationships/hyperlink" Target="http://www.wildchimpanzees.org/media/photo_gallery_jpg/goodall_48.jpg" TargetMode="External"/><Relationship Id="rId5" Type="http://schemas.openxmlformats.org/officeDocument/2006/relationships/hyperlink" Target="http://www.bioso.ru/img/gallery/100421160756.jpg" TargetMode="External"/><Relationship Id="rId10" Type="http://schemas.openxmlformats.org/officeDocument/2006/relationships/hyperlink" Target="http://www.focusdergisi.com.tr/bilim/00134/imperiaflex_0_5_0.jpg" TargetMode="External"/><Relationship Id="rId4" Type="http://schemas.openxmlformats.org/officeDocument/2006/relationships/hyperlink" Target="http://johnhawks.net/graphics/body-proportions-time-life-1973-erectus-australopithecus-human.jpg" TargetMode="External"/><Relationship Id="rId9" Type="http://schemas.openxmlformats.org/officeDocument/2006/relationships/hyperlink" Target="http://prehistoryforkids.archeologia.ru/12/91.gif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atermarked.cutcaster.com/cutcaster-photo-100733722-Two-cartoon-monkeys.jpg" TargetMode="External"/><Relationship Id="rId3" Type="http://schemas.openxmlformats.org/officeDocument/2006/relationships/hyperlink" Target="http://image.shutterstock.com/display_pic_with_logo/88446/88446,1183995604,4/stock-vector-big-tree-vector-illustration-3750637.jpg" TargetMode="External"/><Relationship Id="rId7" Type="http://schemas.openxmlformats.org/officeDocument/2006/relationships/hyperlink" Target="http://www.homeenglish.ru/pic/stick.jpg" TargetMode="External"/><Relationship Id="rId2" Type="http://schemas.openxmlformats.org/officeDocument/2006/relationships/hyperlink" Target="http://upload.wikimedia.org/wikipedia/commons/thumb/d/da/Lucy_Skeleton.jpg/399px-Lucy_Skeleto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e/e1/Terra-Amata-Hut.gif" TargetMode="External"/><Relationship Id="rId5" Type="http://schemas.openxmlformats.org/officeDocument/2006/relationships/hyperlink" Target="http://us.cdn1.123rf.com/168nwm/alexis84/alexis841110/alexis84111000471/10965911-hand-holding-massage-stone-isolated-on-white.jpg" TargetMode="External"/><Relationship Id="rId10" Type="http://schemas.openxmlformats.org/officeDocument/2006/relationships/hyperlink" Target="http://www.fantasia.ru/published/publicdata/ROBIXBABY/attachments/SC/products_pictures/39701_Papo-Toys_fantasia.ru_enl.jpg" TargetMode="External"/><Relationship Id="rId4" Type="http://schemas.openxmlformats.org/officeDocument/2006/relationships/hyperlink" Target="http://mdou25-korkino.ucoz.ru/kostjor.jpeg" TargetMode="External"/><Relationship Id="rId9" Type="http://schemas.openxmlformats.org/officeDocument/2006/relationships/hyperlink" Target="http://www.kirillyasko.com/wp-content/uploads/2010/02/palka_kopalka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Научные представления о происхождении человека. 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45720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800" dirty="0" smtClean="0"/>
          </a:p>
        </p:txBody>
      </p:sp>
      <p:pic>
        <p:nvPicPr>
          <p:cNvPr id="15363" name="Picture 8" descr="n_0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35750" y="3657600"/>
            <a:ext cx="25384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2971800" y="228600"/>
            <a:ext cx="33242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АВСТРАЛОПИТЕКИ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2209800" y="990600"/>
            <a:ext cx="440055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9 миллионов лет назад</a:t>
            </a:r>
          </a:p>
        </p:txBody>
      </p:sp>
      <p:pic>
        <p:nvPicPr>
          <p:cNvPr id="7174" name="Picture 6" descr="австралопит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386263"/>
            <a:ext cx="213360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австралопите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3113" y="228600"/>
            <a:ext cx="186213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австралопитек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990600"/>
            <a:ext cx="19018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819400" y="2057400"/>
            <a:ext cx="40386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/>
              <a:t>Характерные черты развития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Рост 150 – 155 см, вес до 70 кг.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Объем черепа – около 600 см</a:t>
            </a:r>
            <a:r>
              <a:rPr lang="ru-RU" baseline="30000"/>
              <a:t>3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Вероятно использовал предметы в качестве орудий для добывания пищи и защиты.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Прямохождение.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Сильно развиты надбровные дуги.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Совместная охота, стадный образ жизни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/>
              <a:t>Часто доедали остатки добычи хищников.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400" decel="100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4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0" decel="100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3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3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4" dur="3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Череп австралопитека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066800" y="4471988"/>
            <a:ext cx="7826375" cy="20526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ru-RU" sz="2800" smtClean="0"/>
              <a:t>   Череп австралопитеков характеризуется укорочением лицевой части и относительно большой мозговой коробкой. Объем мозга достигал от 500 до 650 см</a:t>
            </a:r>
            <a:r>
              <a:rPr lang="en-US" sz="2800" smtClean="0"/>
              <a:t>³</a:t>
            </a:r>
            <a:r>
              <a:rPr lang="ru-RU" sz="2800" smtClean="0"/>
              <a:t>. Рост 120 – 155 см и вес 35 – 60 кг.</a:t>
            </a:r>
            <a:endParaRPr lang="en-US" sz="2800" smtClean="0"/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  <p:pic>
        <p:nvPicPr>
          <p:cNvPr id="23555" name="Picture 4" descr="австр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143000"/>
            <a:ext cx="4865688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IMG 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665480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81000" y="5305425"/>
            <a:ext cx="8737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Прямохождение, использование предметов, освобождение </a:t>
            </a:r>
          </a:p>
          <a:p>
            <a:r>
              <a:rPr lang="ru-RU" sz="2400"/>
              <a:t>руки.  Жили в степи и лесостепи. Не могли изготавливать </a:t>
            </a:r>
          </a:p>
          <a:p>
            <a:r>
              <a:rPr lang="ru-RU" sz="2400"/>
              <a:t>орудия труда.</a:t>
            </a:r>
          </a:p>
        </p:txBody>
      </p:sp>
      <p:sp>
        <p:nvSpPr>
          <p:cNvPr id="2457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Образ жизни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Что характеризует австралопитека?</a:t>
            </a:r>
          </a:p>
        </p:txBody>
      </p:sp>
      <p:grpSp>
        <p:nvGrpSpPr>
          <p:cNvPr id="24595" name="Group 19"/>
          <p:cNvGrpSpPr>
            <a:grpSpLocks/>
          </p:cNvGrpSpPr>
          <p:nvPr/>
        </p:nvGrpSpPr>
        <p:grpSpPr bwMode="auto">
          <a:xfrm>
            <a:off x="457200" y="1066800"/>
            <a:ext cx="1752600" cy="1981200"/>
            <a:chOff x="192" y="745"/>
            <a:chExt cx="1323" cy="1557"/>
          </a:xfrm>
        </p:grpSpPr>
        <p:pic>
          <p:nvPicPr>
            <p:cNvPr id="28697" name="Picture 5" descr="7077980-monkey-with-banana-on-tree--illustration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" y="864"/>
              <a:ext cx="1323" cy="1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8" name="Text Box 13"/>
            <p:cNvSpPr txBox="1">
              <a:spLocks noChangeArrowheads="1"/>
            </p:cNvSpPr>
            <p:nvPr/>
          </p:nvSpPr>
          <p:spPr bwMode="auto">
            <a:xfrm>
              <a:off x="230" y="745"/>
              <a:ext cx="275" cy="3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1</a:t>
              </a:r>
            </a:p>
          </p:txBody>
        </p:sp>
      </p:grpSp>
      <p:grpSp>
        <p:nvGrpSpPr>
          <p:cNvPr id="28675" name="Group 21"/>
          <p:cNvGrpSpPr>
            <a:grpSpLocks/>
          </p:cNvGrpSpPr>
          <p:nvPr/>
        </p:nvGrpSpPr>
        <p:grpSpPr bwMode="auto">
          <a:xfrm>
            <a:off x="3581400" y="4343400"/>
            <a:ext cx="2524125" cy="2170113"/>
            <a:chOff x="1824" y="960"/>
            <a:chExt cx="1590" cy="1367"/>
          </a:xfrm>
        </p:grpSpPr>
        <p:pic>
          <p:nvPicPr>
            <p:cNvPr id="28695" name="Picture 9" descr="stick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960"/>
              <a:ext cx="1590" cy="1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6" name="Text Box 14"/>
            <p:cNvSpPr txBox="1">
              <a:spLocks noChangeArrowheads="1"/>
            </p:cNvSpPr>
            <p:nvPr/>
          </p:nvSpPr>
          <p:spPr bwMode="auto">
            <a:xfrm>
              <a:off x="1968" y="1008"/>
              <a:ext cx="22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3</a:t>
              </a:r>
            </a:p>
          </p:txBody>
        </p:sp>
      </p:grpSp>
      <p:grpSp>
        <p:nvGrpSpPr>
          <p:cNvPr id="28676" name="Group 20"/>
          <p:cNvGrpSpPr>
            <a:grpSpLocks/>
          </p:cNvGrpSpPr>
          <p:nvPr/>
        </p:nvGrpSpPr>
        <p:grpSpPr bwMode="auto">
          <a:xfrm>
            <a:off x="304800" y="3276600"/>
            <a:ext cx="2286000" cy="1524000"/>
            <a:chOff x="0" y="2832"/>
            <a:chExt cx="1710" cy="1296"/>
          </a:xfrm>
        </p:grpSpPr>
        <p:pic>
          <p:nvPicPr>
            <p:cNvPr id="28693" name="Picture 6" descr="cutcaster-photo-100733722-Two-cartoon-monkeys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ABE054"/>
                </a:clrFrom>
                <a:clrTo>
                  <a:srgbClr val="ABE05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832"/>
              <a:ext cx="1710" cy="1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4" name="Text Box 15"/>
            <p:cNvSpPr txBox="1">
              <a:spLocks noChangeArrowheads="1"/>
            </p:cNvSpPr>
            <p:nvPr/>
          </p:nvSpPr>
          <p:spPr bwMode="auto">
            <a:xfrm>
              <a:off x="0" y="2832"/>
              <a:ext cx="272" cy="39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2</a:t>
              </a:r>
            </a:p>
          </p:txBody>
        </p:sp>
      </p:grpSp>
      <p:grpSp>
        <p:nvGrpSpPr>
          <p:cNvPr id="24598" name="Group 22"/>
          <p:cNvGrpSpPr>
            <a:grpSpLocks/>
          </p:cNvGrpSpPr>
          <p:nvPr/>
        </p:nvGrpSpPr>
        <p:grpSpPr bwMode="auto">
          <a:xfrm>
            <a:off x="2819400" y="1447800"/>
            <a:ext cx="2971800" cy="2716213"/>
            <a:chOff x="1584" y="2448"/>
            <a:chExt cx="1872" cy="1711"/>
          </a:xfrm>
        </p:grpSpPr>
        <p:pic>
          <p:nvPicPr>
            <p:cNvPr id="28691" name="Picture 10" descr="39701_Papo-Toys_fantasia_ru_enl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4" y="2448"/>
              <a:ext cx="1872" cy="1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2" name="Text Box 16"/>
            <p:cNvSpPr txBox="1">
              <a:spLocks noChangeArrowheads="1"/>
            </p:cNvSpPr>
            <p:nvPr/>
          </p:nvSpPr>
          <p:spPr bwMode="auto">
            <a:xfrm>
              <a:off x="1776" y="2784"/>
              <a:ext cx="22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4</a:t>
              </a:r>
            </a:p>
          </p:txBody>
        </p:sp>
      </p:grpSp>
      <p:grpSp>
        <p:nvGrpSpPr>
          <p:cNvPr id="24599" name="Group 23"/>
          <p:cNvGrpSpPr>
            <a:grpSpLocks/>
          </p:cNvGrpSpPr>
          <p:nvPr/>
        </p:nvGrpSpPr>
        <p:grpSpPr bwMode="auto">
          <a:xfrm>
            <a:off x="6324600" y="4652963"/>
            <a:ext cx="2619375" cy="2205037"/>
            <a:chOff x="3840" y="2784"/>
            <a:chExt cx="1650" cy="1389"/>
          </a:xfrm>
        </p:grpSpPr>
        <p:pic>
          <p:nvPicPr>
            <p:cNvPr id="28689" name="Picture 12" descr="kostjor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6" y="2928"/>
              <a:ext cx="1554" cy="1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0" name="Text Box 17"/>
            <p:cNvSpPr txBox="1">
              <a:spLocks noChangeArrowheads="1"/>
            </p:cNvSpPr>
            <p:nvPr/>
          </p:nvSpPr>
          <p:spPr bwMode="auto">
            <a:xfrm>
              <a:off x="3840" y="2784"/>
              <a:ext cx="22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6</a:t>
              </a:r>
            </a:p>
          </p:txBody>
        </p:sp>
      </p:grpSp>
      <p:grpSp>
        <p:nvGrpSpPr>
          <p:cNvPr id="24603" name="Group 27"/>
          <p:cNvGrpSpPr>
            <a:grpSpLocks/>
          </p:cNvGrpSpPr>
          <p:nvPr/>
        </p:nvGrpSpPr>
        <p:grpSpPr bwMode="auto">
          <a:xfrm>
            <a:off x="6858000" y="685800"/>
            <a:ext cx="1905000" cy="2514600"/>
            <a:chOff x="4128" y="720"/>
            <a:chExt cx="1473" cy="1944"/>
          </a:xfrm>
        </p:grpSpPr>
        <p:pic>
          <p:nvPicPr>
            <p:cNvPr id="28687" name="Picture 7" descr="palka_kopalka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128" y="720"/>
              <a:ext cx="1473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8" name="Text Box 18"/>
            <p:cNvSpPr txBox="1">
              <a:spLocks noChangeArrowheads="1"/>
            </p:cNvSpPr>
            <p:nvPr/>
          </p:nvSpPr>
          <p:spPr bwMode="auto">
            <a:xfrm>
              <a:off x="4128" y="720"/>
              <a:ext cx="281" cy="36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7</a:t>
              </a:r>
            </a:p>
          </p:txBody>
        </p:sp>
      </p:grpSp>
      <p:grpSp>
        <p:nvGrpSpPr>
          <p:cNvPr id="24602" name="Group 26"/>
          <p:cNvGrpSpPr>
            <a:grpSpLocks/>
          </p:cNvGrpSpPr>
          <p:nvPr/>
        </p:nvGrpSpPr>
        <p:grpSpPr bwMode="auto">
          <a:xfrm>
            <a:off x="228600" y="4953000"/>
            <a:ext cx="3429000" cy="1905000"/>
            <a:chOff x="144" y="3120"/>
            <a:chExt cx="2160" cy="1200"/>
          </a:xfrm>
        </p:grpSpPr>
        <p:pic>
          <p:nvPicPr>
            <p:cNvPr id="28685" name="Picture 24" descr="Terra-Amata-Hut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88" t="19896" r="11111" b="17928"/>
            <a:stretch>
              <a:fillRect/>
            </a:stretch>
          </p:blipFill>
          <p:spPr bwMode="auto">
            <a:xfrm>
              <a:off x="144" y="3120"/>
              <a:ext cx="2160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6" name="Text Box 25"/>
            <p:cNvSpPr txBox="1">
              <a:spLocks noChangeArrowheads="1"/>
            </p:cNvSpPr>
            <p:nvPr/>
          </p:nvSpPr>
          <p:spPr bwMode="auto">
            <a:xfrm>
              <a:off x="144" y="3168"/>
              <a:ext cx="22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5</a:t>
              </a:r>
            </a:p>
          </p:txBody>
        </p:sp>
      </p:grp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4724400" y="6362700"/>
            <a:ext cx="1585913" cy="495300"/>
          </a:xfrm>
          <a:prstGeom prst="rect">
            <a:avLst/>
          </a:prstGeom>
          <a:solidFill>
            <a:srgbClr val="FFFF00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Проверка</a:t>
            </a:r>
          </a:p>
        </p:txBody>
      </p:sp>
      <p:grpSp>
        <p:nvGrpSpPr>
          <p:cNvPr id="28682" name="Group 32"/>
          <p:cNvGrpSpPr>
            <a:grpSpLocks/>
          </p:cNvGrpSpPr>
          <p:nvPr/>
        </p:nvGrpSpPr>
        <p:grpSpPr bwMode="auto">
          <a:xfrm>
            <a:off x="6553200" y="3124200"/>
            <a:ext cx="2286000" cy="1524000"/>
            <a:chOff x="4128" y="1968"/>
            <a:chExt cx="1440" cy="960"/>
          </a:xfrm>
        </p:grpSpPr>
        <p:pic>
          <p:nvPicPr>
            <p:cNvPr id="28683" name="Picture 30" descr="10965911-hand-holding-massage-stone-isolated-on-white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8" y="1968"/>
              <a:ext cx="144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4" name="Text Box 31"/>
            <p:cNvSpPr txBox="1">
              <a:spLocks noChangeArrowheads="1"/>
            </p:cNvSpPr>
            <p:nvPr/>
          </p:nvSpPr>
          <p:spPr bwMode="auto">
            <a:xfrm>
              <a:off x="4224" y="2112"/>
              <a:ext cx="22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8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Человек умелый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( синантроп)</a:t>
            </a:r>
          </a:p>
        </p:txBody>
      </p:sp>
      <p:pic>
        <p:nvPicPr>
          <p:cNvPr id="44036" name="Picture 8" descr="синантроп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371600"/>
            <a:ext cx="12795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7" descr="синантро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1447800"/>
            <a:ext cx="17399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28600" y="2743200"/>
            <a:ext cx="57912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Рост 150 см</a:t>
            </a:r>
          </a:p>
          <a:p>
            <a:r>
              <a:rPr lang="ru-RU" sz="2400"/>
              <a:t>Объем мозга около 1220 см3</a:t>
            </a:r>
          </a:p>
          <a:p>
            <a:r>
              <a:rPr lang="ru-RU" sz="2400"/>
              <a:t>Прямохождение</a:t>
            </a:r>
          </a:p>
          <a:p>
            <a:r>
              <a:rPr lang="ru-RU" sz="2400"/>
              <a:t>Изготовление примитивных каменных орудий</a:t>
            </a:r>
          </a:p>
          <a:p>
            <a:r>
              <a:rPr lang="ru-RU" sz="2400"/>
              <a:t>Поддержание огня</a:t>
            </a:r>
          </a:p>
          <a:p>
            <a:r>
              <a:rPr lang="ru-RU" sz="2400"/>
              <a:t>Строил жилища из веток.</a:t>
            </a:r>
          </a:p>
          <a:p>
            <a:r>
              <a:rPr lang="ru-RU" sz="2400"/>
              <a:t>Каннибализм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Человек прямоходящий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( питекантроп)</a:t>
            </a:r>
          </a:p>
        </p:txBody>
      </p:sp>
      <p:pic>
        <p:nvPicPr>
          <p:cNvPr id="45060" name="Picture 11" descr="питекантроп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47800"/>
            <a:ext cx="9652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9" descr="питекантро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905000"/>
            <a:ext cx="2438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28600" y="2559050"/>
            <a:ext cx="38862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Объем мозга около 1100 см3</a:t>
            </a:r>
          </a:p>
          <a:p>
            <a:r>
              <a:rPr lang="ru-RU" sz="2400"/>
              <a:t>Постоянное прямохождение</a:t>
            </a:r>
          </a:p>
          <a:p>
            <a:r>
              <a:rPr lang="ru-RU" sz="2400"/>
              <a:t>Рост 165 – 170 см</a:t>
            </a:r>
          </a:p>
          <a:p>
            <a:r>
              <a:rPr lang="ru-RU" sz="2400"/>
              <a:t>прямохождение</a:t>
            </a:r>
          </a:p>
          <a:p>
            <a:r>
              <a:rPr lang="ru-RU" sz="2400"/>
              <a:t>Формирование речи</a:t>
            </a:r>
          </a:p>
          <a:p>
            <a:r>
              <a:rPr lang="ru-RU" sz="2400"/>
              <a:t>Овладение огнем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неандертальц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176371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неандертальцы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3800" y="381000"/>
            <a:ext cx="12890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2971800" y="1828800"/>
            <a:ext cx="4600575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200 - 500 тыс. лет назад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514600" y="228600"/>
            <a:ext cx="4403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/>
              <a:t>НЕАНДЕРТАЛЕЦ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98525" y="3505200"/>
            <a:ext cx="74834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/>
              <a:t>Жил во время ледникового периода.</a:t>
            </a:r>
          </a:p>
          <a:p>
            <a:r>
              <a:rPr lang="ru-RU" sz="2800"/>
              <a:t>Жили в пещерах и собственных жилищах</a:t>
            </a:r>
          </a:p>
          <a:p>
            <a:r>
              <a:rPr lang="ru-RU" sz="2800"/>
              <a:t>Шили себе одежду из шкур</a:t>
            </a:r>
          </a:p>
          <a:p>
            <a:r>
              <a:rPr lang="ru-RU" sz="2800"/>
              <a:t>Были умелыми охотниками.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кроманьонец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228600"/>
            <a:ext cx="1828800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кроманьоне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16954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WordArt 7"/>
          <p:cNvSpPr>
            <a:spLocks noChangeArrowheads="1" noChangeShapeType="1" noTextEdit="1"/>
          </p:cNvSpPr>
          <p:nvPr/>
        </p:nvSpPr>
        <p:spPr bwMode="auto">
          <a:xfrm>
            <a:off x="2286000" y="1447800"/>
            <a:ext cx="4143375" cy="6111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30 - 40 тыс. лет назад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590800" y="244475"/>
            <a:ext cx="385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/>
              <a:t>КРОМАНЬОНЕЦ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17525" y="3036888"/>
            <a:ext cx="68738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/>
              <a:t>Изготавливали сложные орудия труда из камня и кости</a:t>
            </a:r>
          </a:p>
          <a:p>
            <a:r>
              <a:rPr lang="ru-RU" sz="2800"/>
              <a:t>Возникновение искусства (наскальные рисунки)</a:t>
            </a:r>
          </a:p>
          <a:p>
            <a:r>
              <a:rPr lang="ru-RU" sz="2800"/>
              <a:t>Приручали животных( собака)</a:t>
            </a:r>
          </a:p>
          <a:p>
            <a:r>
              <a:rPr lang="ru-RU" sz="2800"/>
              <a:t>Первые шаги земледелия.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3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Какие обезьяны относятся к человекообразным?</a:t>
            </a:r>
          </a:p>
        </p:txBody>
      </p:sp>
      <p:grpSp>
        <p:nvGrpSpPr>
          <p:cNvPr id="14339" name="Group 8"/>
          <p:cNvGrpSpPr>
            <a:grpSpLocks/>
          </p:cNvGrpSpPr>
          <p:nvPr/>
        </p:nvGrpSpPr>
        <p:grpSpPr bwMode="auto">
          <a:xfrm>
            <a:off x="228600" y="1600200"/>
            <a:ext cx="1781175" cy="4219575"/>
            <a:chOff x="384" y="960"/>
            <a:chExt cx="1122" cy="2658"/>
          </a:xfrm>
        </p:grpSpPr>
        <p:pic>
          <p:nvPicPr>
            <p:cNvPr id="27667" name="Picture 5" descr="лемур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4" y="960"/>
              <a:ext cx="1089" cy="2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8" name="Text Box 7"/>
            <p:cNvSpPr txBox="1">
              <a:spLocks noChangeArrowheads="1"/>
            </p:cNvSpPr>
            <p:nvPr/>
          </p:nvSpPr>
          <p:spPr bwMode="auto">
            <a:xfrm>
              <a:off x="816" y="3264"/>
              <a:ext cx="690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Лемур</a:t>
              </a:r>
            </a:p>
          </p:txBody>
        </p:sp>
      </p:grpSp>
      <p:grpSp>
        <p:nvGrpSpPr>
          <p:cNvPr id="14340" name="Group 10"/>
          <p:cNvGrpSpPr>
            <a:grpSpLocks/>
          </p:cNvGrpSpPr>
          <p:nvPr/>
        </p:nvGrpSpPr>
        <p:grpSpPr bwMode="auto">
          <a:xfrm>
            <a:off x="3200400" y="1371600"/>
            <a:ext cx="1981200" cy="3048000"/>
            <a:chOff x="1728" y="912"/>
            <a:chExt cx="1248" cy="1920"/>
          </a:xfrm>
        </p:grpSpPr>
        <p:pic>
          <p:nvPicPr>
            <p:cNvPr id="27665" name="Picture 6" descr="gibbon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28" y="912"/>
              <a:ext cx="1242" cy="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6" name="Text Box 9"/>
            <p:cNvSpPr txBox="1">
              <a:spLocks noChangeArrowheads="1"/>
            </p:cNvSpPr>
            <p:nvPr/>
          </p:nvSpPr>
          <p:spPr bwMode="auto">
            <a:xfrm>
              <a:off x="2210" y="912"/>
              <a:ext cx="76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Гиббон</a:t>
              </a:r>
            </a:p>
          </p:txBody>
        </p:sp>
      </p:grpSp>
      <p:grpSp>
        <p:nvGrpSpPr>
          <p:cNvPr id="27653" name="Group 17"/>
          <p:cNvGrpSpPr>
            <a:grpSpLocks/>
          </p:cNvGrpSpPr>
          <p:nvPr/>
        </p:nvGrpSpPr>
        <p:grpSpPr bwMode="auto">
          <a:xfrm>
            <a:off x="2133600" y="4572000"/>
            <a:ext cx="3070225" cy="2286000"/>
            <a:chOff x="1728" y="2784"/>
            <a:chExt cx="1934" cy="1440"/>
          </a:xfrm>
        </p:grpSpPr>
        <p:pic>
          <p:nvPicPr>
            <p:cNvPr id="27661" name="{8057FDEB-5008-468F-BA77-196A3B3074C5}.avi">
              <a:hlinkClick r:id="" action="ppaction://media"/>
            </p:cNvPr>
            <p:cNvPicPr>
              <a:picLocks noRot="1" noChangeAspect="1" noChangeArrowheads="1"/>
            </p:cNvPicPr>
            <p:nvPr>
              <a:videoFile r:link="rId1"/>
            </p:nvPr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28" y="2784"/>
              <a:ext cx="192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Text Box 16"/>
            <p:cNvSpPr txBox="1">
              <a:spLocks noChangeArrowheads="1"/>
            </p:cNvSpPr>
            <p:nvPr/>
          </p:nvSpPr>
          <p:spPr bwMode="auto">
            <a:xfrm>
              <a:off x="2784" y="3930"/>
              <a:ext cx="878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Горилла</a:t>
              </a:r>
            </a:p>
          </p:txBody>
        </p:sp>
      </p:grpSp>
      <p:grpSp>
        <p:nvGrpSpPr>
          <p:cNvPr id="27654" name="Group 20"/>
          <p:cNvGrpSpPr>
            <a:grpSpLocks/>
          </p:cNvGrpSpPr>
          <p:nvPr/>
        </p:nvGrpSpPr>
        <p:grpSpPr bwMode="auto">
          <a:xfrm>
            <a:off x="6869113" y="1600200"/>
            <a:ext cx="2274887" cy="2667000"/>
            <a:chOff x="3984" y="2640"/>
            <a:chExt cx="1433" cy="1680"/>
          </a:xfrm>
        </p:grpSpPr>
        <p:pic>
          <p:nvPicPr>
            <p:cNvPr id="27659" name="Picture 18" descr="шимп 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84" y="2640"/>
              <a:ext cx="1433" cy="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0" name="Text Box 19"/>
            <p:cNvSpPr txBox="1">
              <a:spLocks noChangeArrowheads="1"/>
            </p:cNvSpPr>
            <p:nvPr/>
          </p:nvSpPr>
          <p:spPr bwMode="auto">
            <a:xfrm>
              <a:off x="3984" y="4026"/>
              <a:ext cx="104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Шимпанзе</a:t>
              </a:r>
            </a:p>
          </p:txBody>
        </p:sp>
      </p:grpSp>
      <p:grpSp>
        <p:nvGrpSpPr>
          <p:cNvPr id="14344" name="Group 23"/>
          <p:cNvGrpSpPr>
            <a:grpSpLocks/>
          </p:cNvGrpSpPr>
          <p:nvPr/>
        </p:nvGrpSpPr>
        <p:grpSpPr bwMode="auto">
          <a:xfrm>
            <a:off x="5410200" y="4257675"/>
            <a:ext cx="2022475" cy="2600325"/>
            <a:chOff x="3648" y="2688"/>
            <a:chExt cx="1274" cy="1638"/>
          </a:xfrm>
        </p:grpSpPr>
        <p:pic>
          <p:nvPicPr>
            <p:cNvPr id="27657" name="Picture 21" descr="zelenaj mart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63" y="2688"/>
              <a:ext cx="1259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Text Box 22"/>
            <p:cNvSpPr txBox="1">
              <a:spLocks noChangeArrowheads="1"/>
            </p:cNvSpPr>
            <p:nvPr/>
          </p:nvSpPr>
          <p:spPr bwMode="auto">
            <a:xfrm>
              <a:off x="3648" y="4032"/>
              <a:ext cx="1067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Мартышка</a:t>
              </a: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602538" y="6326188"/>
            <a:ext cx="1511300" cy="461962"/>
          </a:xfrm>
          <a:prstGeom prst="rect">
            <a:avLst/>
          </a:prstGeom>
          <a:solidFill>
            <a:srgbClr val="FFFF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Попробуйте составить ряд «Обезьяна         человек»</a:t>
            </a:r>
          </a:p>
        </p:txBody>
      </p:sp>
      <p:grpSp>
        <p:nvGrpSpPr>
          <p:cNvPr id="25602" name="Group 17"/>
          <p:cNvGrpSpPr>
            <a:grpSpLocks/>
          </p:cNvGrpSpPr>
          <p:nvPr/>
        </p:nvGrpSpPr>
        <p:grpSpPr bwMode="auto">
          <a:xfrm>
            <a:off x="1905000" y="2286000"/>
            <a:ext cx="2387600" cy="3808413"/>
            <a:chOff x="0" y="480"/>
            <a:chExt cx="1327" cy="2160"/>
          </a:xfrm>
        </p:grpSpPr>
        <p:pic>
          <p:nvPicPr>
            <p:cNvPr id="25617" name="Picture 12" descr="01homo-ew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" y="480"/>
              <a:ext cx="1231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8" name="Text Box 16"/>
            <p:cNvSpPr txBox="1">
              <a:spLocks noChangeArrowheads="1"/>
            </p:cNvSpPr>
            <p:nvPr/>
          </p:nvSpPr>
          <p:spPr bwMode="auto">
            <a:xfrm>
              <a:off x="0" y="2352"/>
              <a:ext cx="1269" cy="2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австралопитек</a:t>
              </a:r>
            </a:p>
          </p:txBody>
        </p:sp>
      </p:grpSp>
      <p:grpSp>
        <p:nvGrpSpPr>
          <p:cNvPr id="25603" name="Group 19"/>
          <p:cNvGrpSpPr>
            <a:grpSpLocks/>
          </p:cNvGrpSpPr>
          <p:nvPr/>
        </p:nvGrpSpPr>
        <p:grpSpPr bwMode="auto">
          <a:xfrm>
            <a:off x="0" y="1219200"/>
            <a:ext cx="2611438" cy="3733800"/>
            <a:chOff x="1488" y="864"/>
            <a:chExt cx="1501" cy="2208"/>
          </a:xfrm>
        </p:grpSpPr>
        <p:pic>
          <p:nvPicPr>
            <p:cNvPr id="25615" name="Picture 13" descr="01homo-ew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32" y="864"/>
              <a:ext cx="1104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6" name="Text Box 18"/>
            <p:cNvSpPr txBox="1">
              <a:spLocks noChangeArrowheads="1"/>
            </p:cNvSpPr>
            <p:nvPr/>
          </p:nvSpPr>
          <p:spPr bwMode="auto">
            <a:xfrm>
              <a:off x="1488" y="2688"/>
              <a:ext cx="1501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Прямоходящий</a:t>
              </a:r>
            </a:p>
          </p:txBody>
        </p:sp>
      </p:grpSp>
      <p:grpSp>
        <p:nvGrpSpPr>
          <p:cNvPr id="25604" name="Group 21"/>
          <p:cNvGrpSpPr>
            <a:grpSpLocks/>
          </p:cNvGrpSpPr>
          <p:nvPr/>
        </p:nvGrpSpPr>
        <p:grpSpPr bwMode="auto">
          <a:xfrm>
            <a:off x="3835400" y="1335088"/>
            <a:ext cx="2095500" cy="3886200"/>
            <a:chOff x="1968" y="1440"/>
            <a:chExt cx="1128" cy="2256"/>
          </a:xfrm>
        </p:grpSpPr>
        <p:pic>
          <p:nvPicPr>
            <p:cNvPr id="25613" name="Picture 14" descr="01homo-ew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68" y="1440"/>
              <a:ext cx="1128" cy="2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4" name="Text Box 20"/>
            <p:cNvSpPr txBox="1">
              <a:spLocks noChangeArrowheads="1"/>
            </p:cNvSpPr>
            <p:nvPr/>
          </p:nvSpPr>
          <p:spPr bwMode="auto">
            <a:xfrm>
              <a:off x="1968" y="3312"/>
              <a:ext cx="840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Умелый</a:t>
              </a:r>
            </a:p>
          </p:txBody>
        </p:sp>
      </p:grpSp>
      <p:sp>
        <p:nvSpPr>
          <p:cNvPr id="25605" name="Line 22"/>
          <p:cNvSpPr>
            <a:spLocks noChangeShapeType="1"/>
          </p:cNvSpPr>
          <p:nvPr/>
        </p:nvSpPr>
        <p:spPr bwMode="auto">
          <a:xfrm>
            <a:off x="4419600" y="12192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Text Box 23"/>
          <p:cNvSpPr txBox="1">
            <a:spLocks noChangeArrowheads="1"/>
          </p:cNvSpPr>
          <p:nvPr/>
        </p:nvSpPr>
        <p:spPr bwMode="auto">
          <a:xfrm>
            <a:off x="5241925" y="5218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5607" name="Group 25"/>
          <p:cNvGrpSpPr>
            <a:grpSpLocks/>
          </p:cNvGrpSpPr>
          <p:nvPr/>
        </p:nvGrpSpPr>
        <p:grpSpPr bwMode="auto">
          <a:xfrm>
            <a:off x="6754813" y="1335088"/>
            <a:ext cx="2503487" cy="3998912"/>
            <a:chOff x="2928" y="1104"/>
            <a:chExt cx="1431" cy="2496"/>
          </a:xfrm>
        </p:grpSpPr>
        <p:pic>
          <p:nvPicPr>
            <p:cNvPr id="25611" name="Picture 15" descr="01homo-ew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68" y="1104"/>
              <a:ext cx="1070" cy="2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2" name="Text Box 24"/>
            <p:cNvSpPr txBox="1">
              <a:spLocks noChangeArrowheads="1"/>
            </p:cNvSpPr>
            <p:nvPr/>
          </p:nvSpPr>
          <p:spPr bwMode="auto">
            <a:xfrm>
              <a:off x="2928" y="3264"/>
              <a:ext cx="1431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Неандерталец</a:t>
              </a:r>
            </a:p>
          </p:txBody>
        </p:sp>
      </p:grpSp>
      <p:grpSp>
        <p:nvGrpSpPr>
          <p:cNvPr id="25608" name="Group 27"/>
          <p:cNvGrpSpPr>
            <a:grpSpLocks/>
          </p:cNvGrpSpPr>
          <p:nvPr/>
        </p:nvGrpSpPr>
        <p:grpSpPr bwMode="auto">
          <a:xfrm>
            <a:off x="4883150" y="2601913"/>
            <a:ext cx="1995488" cy="4256087"/>
            <a:chOff x="4320" y="1104"/>
            <a:chExt cx="1024" cy="2358"/>
          </a:xfrm>
        </p:grpSpPr>
        <p:pic>
          <p:nvPicPr>
            <p:cNvPr id="25609" name="Picture 11" descr="01homo-ew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16" y="1104"/>
              <a:ext cx="864" cy="2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Text Box 26"/>
            <p:cNvSpPr txBox="1">
              <a:spLocks noChangeArrowheads="1"/>
            </p:cNvSpPr>
            <p:nvPr/>
          </p:nvSpPr>
          <p:spPr bwMode="auto">
            <a:xfrm>
              <a:off x="4320" y="3168"/>
              <a:ext cx="1024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Разумный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Цель: закрепить знания учащихся о происхождении человека; развивать умение анализировать, составлять причинно-следственные связи, развивать воображение.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Установи соответствие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078038" y="2693988"/>
            <a:ext cx="4964112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1.  Череп современного человека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808163" y="3227388"/>
            <a:ext cx="5503862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2.  Череп предшественника человека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632075" y="3876675"/>
            <a:ext cx="385603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3. Плоская лицевая часть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038475" y="4562475"/>
            <a:ext cx="30448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4. Мощные челюсти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528888" y="5400675"/>
            <a:ext cx="4062412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5. Большая мозговая часть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295400" y="6086475"/>
            <a:ext cx="653097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6. Лицевая часть преобладает над мозговой</a:t>
            </a:r>
          </a:p>
        </p:txBody>
      </p:sp>
      <p:grpSp>
        <p:nvGrpSpPr>
          <p:cNvPr id="29704" name="Group 14"/>
          <p:cNvGrpSpPr>
            <a:grpSpLocks/>
          </p:cNvGrpSpPr>
          <p:nvPr/>
        </p:nvGrpSpPr>
        <p:grpSpPr bwMode="auto">
          <a:xfrm>
            <a:off x="212725" y="725488"/>
            <a:ext cx="1292225" cy="3313112"/>
            <a:chOff x="134" y="457"/>
            <a:chExt cx="814" cy="2087"/>
          </a:xfrm>
        </p:grpSpPr>
        <p:pic>
          <p:nvPicPr>
            <p:cNvPr id="29709" name="Picture 5" descr="neandertal_vs_sapiens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" y="768"/>
              <a:ext cx="804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0" name="Text Box 13"/>
            <p:cNvSpPr txBox="1">
              <a:spLocks noChangeArrowheads="1"/>
            </p:cNvSpPr>
            <p:nvPr/>
          </p:nvSpPr>
          <p:spPr bwMode="auto">
            <a:xfrm>
              <a:off x="134" y="457"/>
              <a:ext cx="250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А</a:t>
              </a:r>
            </a:p>
          </p:txBody>
        </p:sp>
      </p:grpSp>
      <p:grpSp>
        <p:nvGrpSpPr>
          <p:cNvPr id="29705" name="Group 16"/>
          <p:cNvGrpSpPr>
            <a:grpSpLocks/>
          </p:cNvGrpSpPr>
          <p:nvPr/>
        </p:nvGrpSpPr>
        <p:grpSpPr bwMode="auto">
          <a:xfrm>
            <a:off x="7315200" y="649288"/>
            <a:ext cx="1612900" cy="3617912"/>
            <a:chOff x="4608" y="409"/>
            <a:chExt cx="1016" cy="2279"/>
          </a:xfrm>
        </p:grpSpPr>
        <p:pic>
          <p:nvPicPr>
            <p:cNvPr id="29707" name="Picture 6" descr="neandertal_vs_sapiens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8" y="672"/>
              <a:ext cx="1001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8" name="Text Box 15"/>
            <p:cNvSpPr txBox="1">
              <a:spLocks noChangeArrowheads="1"/>
            </p:cNvSpPr>
            <p:nvPr/>
          </p:nvSpPr>
          <p:spPr bwMode="auto">
            <a:xfrm>
              <a:off x="5376" y="409"/>
              <a:ext cx="248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Б</a:t>
              </a:r>
            </a:p>
          </p:txBody>
        </p:sp>
      </p:grp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3657600" y="1524000"/>
            <a:ext cx="1585913" cy="495300"/>
          </a:xfrm>
          <a:prstGeom prst="rect">
            <a:avLst/>
          </a:prstGeom>
          <a:solidFill>
            <a:srgbClr val="FFFF00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6185E-6 L -0.22361 0.006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72254E-6 L 0.24167 -5.72254E-6 " pathEditMode="relative" ptsTypes="AA">
                                      <p:cBhvr>
                                        <p:cTn id="8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35838E-6 L -0.25834 -0.01109 " pathEditMode="relative" ptsTypes="AA">
                                      <p:cBhvr>
                                        <p:cTn id="10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4162E-6 L 0.26667 -3.64162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6532E-6 L -0.29028 -0.010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42775E-6 L 0.19289 0.0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</p:childTnLst>
        </p:cTn>
      </p:par>
    </p:tnLst>
    <p:bldLst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Источники иллюстраций</a:t>
            </a:r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hlinkClick r:id="rId2"/>
              </a:rPr>
              <a:t>http://dic.academic.ru/pictures/dic_biology/n_011.jpg</a:t>
            </a:r>
            <a:r>
              <a:rPr lang="ru-RU" sz="2000" smtClean="0"/>
              <a:t> слайд 1</a:t>
            </a:r>
          </a:p>
          <a:p>
            <a:pPr eaLnBrk="1" hangingPunct="1"/>
            <a:r>
              <a:rPr lang="ru-RU" sz="2000" smtClean="0">
                <a:hlinkClick r:id="rId3"/>
              </a:rPr>
              <a:t>http://www.is.umk.pl/~duch/Wyklady/img/01homo-ew.jpg</a:t>
            </a:r>
            <a:r>
              <a:rPr lang="ru-RU" sz="2000" smtClean="0"/>
              <a:t> слайд 2</a:t>
            </a:r>
          </a:p>
          <a:p>
            <a:pPr eaLnBrk="1" hangingPunct="1"/>
            <a:r>
              <a:rPr lang="ru-RU" sz="2000" smtClean="0">
                <a:hlinkClick r:id="rId4"/>
              </a:rPr>
              <a:t>http://johnhawks.net/graphics/body-proportions-time-life-1973-erectus-australopithecus-human.jpg</a:t>
            </a:r>
            <a:r>
              <a:rPr lang="ru-RU" sz="2000" smtClean="0"/>
              <a:t> слайд 3</a:t>
            </a:r>
          </a:p>
          <a:p>
            <a:pPr eaLnBrk="1" hangingPunct="1"/>
            <a:r>
              <a:rPr lang="ru-RU" sz="2000" smtClean="0">
                <a:hlinkClick r:id="rId5"/>
              </a:rPr>
              <a:t>http://www.bioso.ru/img/gallery/100421160756.jpg</a:t>
            </a:r>
            <a:r>
              <a:rPr lang="ru-RU" sz="2000" smtClean="0"/>
              <a:t> слайд 4</a:t>
            </a:r>
          </a:p>
          <a:p>
            <a:pPr eaLnBrk="1" hangingPunct="1"/>
            <a:r>
              <a:rPr lang="ru-RU" sz="2000" smtClean="0">
                <a:hlinkClick r:id="rId6"/>
              </a:rPr>
              <a:t>http://prehistoryforkids.archeologia.ru/21/84.gif</a:t>
            </a:r>
            <a:r>
              <a:rPr lang="ru-RU" sz="2000" smtClean="0"/>
              <a:t> слайд 4</a:t>
            </a:r>
          </a:p>
          <a:p>
            <a:pPr eaLnBrk="1" hangingPunct="1"/>
            <a:r>
              <a:rPr lang="ru-RU" sz="2000" smtClean="0">
                <a:hlinkClick r:id="rId7"/>
              </a:rPr>
              <a:t>http://prehistoryforkids.archeologia.ru/14/90.gif</a:t>
            </a:r>
            <a:r>
              <a:rPr lang="ru-RU" sz="2000" smtClean="0"/>
              <a:t> слайд 4</a:t>
            </a:r>
          </a:p>
          <a:p>
            <a:pPr eaLnBrk="1" hangingPunct="1"/>
            <a:r>
              <a:rPr lang="ru-RU" sz="2000" smtClean="0">
                <a:hlinkClick r:id="rId8"/>
              </a:rPr>
              <a:t>http://0.tqn.com/d/dinosaurs/1/0/y/O/-/-/proconsulWC.JPG</a:t>
            </a:r>
            <a:r>
              <a:rPr lang="ru-RU" sz="2000" smtClean="0"/>
              <a:t> слайд 7</a:t>
            </a:r>
          </a:p>
          <a:p>
            <a:pPr eaLnBrk="1" hangingPunct="1"/>
            <a:r>
              <a:rPr lang="ru-RU" sz="2000" smtClean="0">
                <a:hlinkClick r:id="rId9"/>
              </a:rPr>
              <a:t>http://prehistoryforkids.archeologia.ru/12/91.gif</a:t>
            </a:r>
            <a:r>
              <a:rPr lang="ru-RU" sz="2000" smtClean="0"/>
              <a:t> слайд 8</a:t>
            </a:r>
          </a:p>
          <a:p>
            <a:pPr eaLnBrk="1" hangingPunct="1"/>
            <a:r>
              <a:rPr lang="ru-RU" sz="2000" smtClean="0">
                <a:hlinkClick r:id="rId10"/>
              </a:rPr>
              <a:t>http://www.focusdergisi.com.tr/bilim/00134/imperiaflex_0_5_0.jpg</a:t>
            </a:r>
            <a:r>
              <a:rPr lang="ru-RU" sz="2000" smtClean="0"/>
              <a:t> слайд 8</a:t>
            </a:r>
          </a:p>
          <a:p>
            <a:pPr eaLnBrk="1" hangingPunct="1"/>
            <a:r>
              <a:rPr lang="ru-RU" sz="2000" smtClean="0">
                <a:hlinkClick r:id="rId11"/>
              </a:rPr>
              <a:t>http://www.wildchimpanzees.org/media/photo_gallery_jpg/goodall_48.jpg</a:t>
            </a:r>
            <a:r>
              <a:rPr lang="ru-RU" sz="2000" smtClean="0"/>
              <a:t> слайд 8</a:t>
            </a:r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6477000"/>
          </a:xfrm>
        </p:spPr>
        <p:txBody>
          <a:bodyPr/>
          <a:lstStyle/>
          <a:p>
            <a:pPr eaLnBrk="1" hangingPunct="1"/>
            <a:r>
              <a:rPr lang="ru-RU" sz="2000" smtClean="0">
                <a:hlinkClick r:id="rId2"/>
              </a:rPr>
              <a:t>http://upload.wikimedia.org/wikipedia/commons/thumb/d/da/Lucy_Skeleton.jpg/399px-Lucy_Skeleton.jpg</a:t>
            </a:r>
            <a:r>
              <a:rPr lang="ru-RU" sz="2000" smtClean="0"/>
              <a:t> слайд 8</a:t>
            </a:r>
          </a:p>
          <a:p>
            <a:pPr eaLnBrk="1" hangingPunct="1"/>
            <a:r>
              <a:rPr lang="ru-RU" sz="2000" smtClean="0">
                <a:hlinkClick r:id="rId3"/>
              </a:rPr>
              <a:t>http://image.shutterstock.com/display_pic_with_logo/88446/88446,1183995604,4/stock-vector-big-tree-vector-illustration-3750637.jpg</a:t>
            </a:r>
            <a:r>
              <a:rPr lang="ru-RU" sz="2000" smtClean="0"/>
              <a:t> слайд 8</a:t>
            </a:r>
          </a:p>
          <a:p>
            <a:pPr eaLnBrk="1" hangingPunct="1"/>
            <a:r>
              <a:rPr lang="ru-RU" sz="2000" smtClean="0">
                <a:hlinkClick r:id="rId4"/>
              </a:rPr>
              <a:t>http://mdou25-korkino.ucoz.ru/kostjor.jpeg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5"/>
              </a:rPr>
              <a:t>http://us.cdn1.123rf.com/168nwm/alexis84/alexis841110/alexis84111000471/10965911-hand-holding-massage-stone-isolated-on-white.jpg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6"/>
              </a:rPr>
              <a:t>http://upload.wikimedia.org/wikipedia/commons/e/e1/Terra-Amata-Hut.gif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7"/>
              </a:rPr>
              <a:t>http://www.homeenglish.ru/pic/stick.jpg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8"/>
              </a:rPr>
              <a:t>http://watermarked.cutcaster.com/cutcaster-photo-100733722-Two-cartoon-monkeys.jpg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9"/>
              </a:rPr>
              <a:t>http://www.kirillyasko.com/wp-content/uploads/2010/02/palka_kopalka.jpg</a:t>
            </a:r>
            <a:r>
              <a:rPr lang="ru-RU" sz="2000" smtClean="0"/>
              <a:t> слайд 13</a:t>
            </a:r>
          </a:p>
          <a:p>
            <a:pPr eaLnBrk="1" hangingPunct="1"/>
            <a:r>
              <a:rPr lang="ru-RU" sz="2000" smtClean="0">
                <a:hlinkClick r:id="rId10"/>
              </a:rPr>
              <a:t>http://www.fantasia.ru/published/publicdata/ROBIXBABY/attachments/SC/products_pictures/39701_Papo-Toys_fantasia.ru_enl.jpg</a:t>
            </a:r>
            <a:r>
              <a:rPr lang="ru-RU" sz="2000" smtClean="0"/>
              <a:t> слайд 13</a:t>
            </a:r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1. Прочитать стр. 142-144</a:t>
            </a:r>
          </a:p>
          <a:p>
            <a:r>
              <a:rPr lang="ru-RU" smtClean="0"/>
              <a:t>2. Ответьте на вопросы стр. 148.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Электронное учебное издание Дрофа: диск </a:t>
            </a:r>
            <a:r>
              <a:rPr lang="en-US" smtClean="0"/>
              <a:t>CD</a:t>
            </a:r>
            <a:r>
              <a:rPr lang="ru-RU" smtClean="0"/>
              <a:t> Мультимедийное приложение к учебнику С. Г. Мамонтова,  В. Б.Захарова, Н.И. Сонина «Биология.9 класс»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724069" y="3429000"/>
            <a:ext cx="2149067" cy="1625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77322" y="2643182"/>
            <a:ext cx="2231341" cy="1824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000750" y="1500188"/>
            <a:ext cx="3143250" cy="18161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Теория внешнего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 вмешательства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(</a:t>
            </a:r>
            <a:r>
              <a:rPr lang="ru-RU" sz="2800" b="1" dirty="0" err="1">
                <a:solidFill>
                  <a:srgbClr val="002060"/>
                </a:solidFill>
                <a:latin typeface="+mn-lt"/>
              </a:rPr>
              <a:t>паранаучная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 теория)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5875" y="142875"/>
            <a:ext cx="6143625" cy="5842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+mn-lt"/>
              </a:rPr>
              <a:t>Теории происхождения человека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571625"/>
            <a:ext cx="3910013" cy="954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Эволюционная теория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(научная теория)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71750" y="3500438"/>
            <a:ext cx="4162425" cy="9540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Теория творения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(религиозная концепция)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7" name="Стрелка углом 16"/>
          <p:cNvSpPr/>
          <p:nvPr/>
        </p:nvSpPr>
        <p:spPr>
          <a:xfrm rot="5400000">
            <a:off x="7108032" y="678656"/>
            <a:ext cx="1143000" cy="500063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 углом 17"/>
          <p:cNvSpPr/>
          <p:nvPr/>
        </p:nvSpPr>
        <p:spPr>
          <a:xfrm rot="16200000" flipH="1">
            <a:off x="464344" y="750094"/>
            <a:ext cx="1214437" cy="428625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357688" y="714375"/>
            <a:ext cx="285750" cy="271462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643306" y="4572579"/>
            <a:ext cx="1755050" cy="2118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133475"/>
            <a:ext cx="4429125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Прямоугольник 6"/>
          <p:cNvSpPr>
            <a:spLocks noChangeArrowheads="1"/>
          </p:cNvSpPr>
          <p:nvPr/>
        </p:nvSpPr>
        <p:spPr bwMode="auto">
          <a:xfrm>
            <a:off x="0" y="946150"/>
            <a:ext cx="47148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  <a:cs typeface="Times New Roman" pitchFamily="18" charset="0"/>
              </a:rPr>
              <a:t>Является наиболее распространённой в современном научном сообществе. Эволюционная теория предполагает, что человек произошел от высших приматов — человекоподобных существ путем постепенного видоизменения под влиянием внешних факторов и естественного отбора.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954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Эволюционная теория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(научная теория)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3519488"/>
            <a:ext cx="4559300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дриопите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600200"/>
            <a:ext cx="2178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3733800" y="304800"/>
            <a:ext cx="443865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дриопитеки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3267075" cy="3714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2400" kern="10">
                <a:ln w="9525">
                  <a:round/>
                  <a:headEnd/>
                  <a:tailEnd/>
                </a:ln>
                <a:solidFill>
                  <a:srgbClr val="003366"/>
                </a:solidFill>
                <a:latin typeface="Impact"/>
              </a:rPr>
              <a:t>25 миллионов лет назад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10000" y="1905000"/>
            <a:ext cx="48006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/>
              <a:t>Характерные черты развития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Рост около 110 см.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Вел преимущественно древесный образ жизни.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Вероятно манипулировал предметами.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Орудия труда отсутствуют.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14800"/>
            <a:ext cx="3810000" cy="2465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Скелет дриопитека</a:t>
            </a:r>
          </a:p>
        </p:txBody>
      </p:sp>
      <p:pic>
        <p:nvPicPr>
          <p:cNvPr id="18434" name="Picture 4" descr="proconsulW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1430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2" descr="15178918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86200"/>
            <a:ext cx="19018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11" descr="stock-vector-big-tree-vector-illustration-375063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2590800"/>
            <a:ext cx="20653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Начальные этапы эволюции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2590800" y="1219200"/>
            <a:ext cx="3429000" cy="2971800"/>
            <a:chOff x="336" y="1008"/>
            <a:chExt cx="1884" cy="1590"/>
          </a:xfrm>
        </p:grpSpPr>
        <p:pic>
          <p:nvPicPr>
            <p:cNvPr id="19473" name="Picture 5" descr="9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6" y="1008"/>
              <a:ext cx="1884" cy="1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4" name="Text Box 6"/>
            <p:cNvSpPr txBox="1">
              <a:spLocks noChangeArrowheads="1"/>
            </p:cNvSpPr>
            <p:nvPr/>
          </p:nvSpPr>
          <p:spPr bwMode="auto">
            <a:xfrm>
              <a:off x="336" y="2304"/>
              <a:ext cx="927" cy="2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Дриопитек</a:t>
              </a:r>
            </a:p>
          </p:txBody>
        </p:sp>
      </p:grpSp>
      <p:sp>
        <p:nvSpPr>
          <p:cNvPr id="19461" name="AutoShape 8"/>
          <p:cNvSpPr>
            <a:spLocks noChangeArrowheads="1"/>
          </p:cNvSpPr>
          <p:nvPr/>
        </p:nvSpPr>
        <p:spPr bwMode="auto">
          <a:xfrm rot="1888002">
            <a:off x="6019800" y="41910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462" name="Group 18"/>
          <p:cNvGrpSpPr>
            <a:grpSpLocks/>
          </p:cNvGrpSpPr>
          <p:nvPr/>
        </p:nvGrpSpPr>
        <p:grpSpPr bwMode="auto">
          <a:xfrm>
            <a:off x="5105400" y="4827588"/>
            <a:ext cx="1914525" cy="2030412"/>
            <a:chOff x="3216" y="3120"/>
            <a:chExt cx="1206" cy="1279"/>
          </a:xfrm>
        </p:grpSpPr>
        <p:pic>
          <p:nvPicPr>
            <p:cNvPr id="19471" name="Picture 10" descr="91159_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16" y="3120"/>
              <a:ext cx="1206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2" name="Text Box 17"/>
            <p:cNvSpPr txBox="1">
              <a:spLocks noChangeArrowheads="1"/>
            </p:cNvSpPr>
            <p:nvPr/>
          </p:nvSpPr>
          <p:spPr bwMode="auto">
            <a:xfrm>
              <a:off x="3350" y="4105"/>
              <a:ext cx="878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Горилла</a:t>
              </a:r>
            </a:p>
          </p:txBody>
        </p:sp>
      </p:grpSp>
      <p:grpSp>
        <p:nvGrpSpPr>
          <p:cNvPr id="19463" name="Group 20"/>
          <p:cNvGrpSpPr>
            <a:grpSpLocks/>
          </p:cNvGrpSpPr>
          <p:nvPr/>
        </p:nvGrpSpPr>
        <p:grpSpPr bwMode="auto">
          <a:xfrm>
            <a:off x="7162800" y="4265613"/>
            <a:ext cx="1787525" cy="2592387"/>
            <a:chOff x="4512" y="2687"/>
            <a:chExt cx="1126" cy="1633"/>
          </a:xfrm>
        </p:grpSpPr>
        <p:pic>
          <p:nvPicPr>
            <p:cNvPr id="19469" name="Picture 9" descr="goodall_4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12" y="2687"/>
              <a:ext cx="1126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0" name="Text Box 19"/>
            <p:cNvSpPr txBox="1">
              <a:spLocks noChangeArrowheads="1"/>
            </p:cNvSpPr>
            <p:nvPr/>
          </p:nvSpPr>
          <p:spPr bwMode="auto">
            <a:xfrm>
              <a:off x="4560" y="4026"/>
              <a:ext cx="104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Шимпанзе</a:t>
              </a:r>
            </a:p>
          </p:txBody>
        </p:sp>
      </p:grpSp>
      <p:pic>
        <p:nvPicPr>
          <p:cNvPr id="19464" name="Picture 21" descr="imperiaflex_0_5_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962400"/>
            <a:ext cx="1714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5" name="Group 16"/>
          <p:cNvGrpSpPr>
            <a:grpSpLocks/>
          </p:cNvGrpSpPr>
          <p:nvPr/>
        </p:nvGrpSpPr>
        <p:grpSpPr bwMode="auto">
          <a:xfrm>
            <a:off x="1219200" y="4622800"/>
            <a:ext cx="2895600" cy="2235200"/>
            <a:chOff x="720" y="2912"/>
            <a:chExt cx="1824" cy="1408"/>
          </a:xfrm>
        </p:grpSpPr>
        <p:pic>
          <p:nvPicPr>
            <p:cNvPr id="19467" name="Picture 14" descr="3216333_f520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0" y="2912"/>
              <a:ext cx="1824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Text Box 15"/>
            <p:cNvSpPr txBox="1">
              <a:spLocks noChangeArrowheads="1"/>
            </p:cNvSpPr>
            <p:nvPr/>
          </p:nvSpPr>
          <p:spPr bwMode="auto">
            <a:xfrm>
              <a:off x="720" y="4026"/>
              <a:ext cx="1459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Австралопитек</a:t>
              </a:r>
            </a:p>
          </p:txBody>
        </p:sp>
      </p:grpSp>
      <p:sp>
        <p:nvSpPr>
          <p:cNvPr id="19466" name="AutoShape 7"/>
          <p:cNvSpPr>
            <a:spLocks noChangeArrowheads="1"/>
          </p:cNvSpPr>
          <p:nvPr/>
        </p:nvSpPr>
        <p:spPr bwMode="auto">
          <a:xfrm rot="-2408763">
            <a:off x="1600200" y="4267200"/>
            <a:ext cx="976313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Австралопитек – «Южная обезьяна»</a:t>
            </a:r>
          </a:p>
        </p:txBody>
      </p:sp>
      <p:pic>
        <p:nvPicPr>
          <p:cNvPr id="20482" name="Picture 5" descr="imperiaflex_0_5_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362200"/>
            <a:ext cx="25400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3216333_f52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1447800"/>
            <a:ext cx="37338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люс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447800"/>
            <a:ext cx="2978150" cy="45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8"/>
          <p:cNvSpPr txBox="1">
            <a:spLocks noChangeArrowheads="1"/>
          </p:cNvSpPr>
          <p:nvPr/>
        </p:nvSpPr>
        <p:spPr bwMode="auto">
          <a:xfrm flipH="1">
            <a:off x="457200" y="6019800"/>
            <a:ext cx="762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pic>
        <p:nvPicPr>
          <p:cNvPr id="20486" name="Picture 9" descr="399px-Lucy_Skelet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581400"/>
            <a:ext cx="217963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австрало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1F7F7"/>
              </a:clrFrom>
              <a:clrTo>
                <a:srgbClr val="F1F7F7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381000" y="1295400"/>
            <a:ext cx="417353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Африка – колыбель человечества</a:t>
            </a:r>
          </a:p>
        </p:txBody>
      </p:sp>
      <p:sp>
        <p:nvSpPr>
          <p:cNvPr id="22531" name="Text Box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295400"/>
            <a:ext cx="3733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ru-RU" sz="2400" smtClean="0"/>
              <a:t>Начиная с 1924 г. в Африке были обнаружены многочисленные остатки австралопитеков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ru-RU" sz="2400" smtClean="0"/>
              <a:t>Самой замечательной особенностью австралопитеков была из двуногая походка. Появились они 5-7 млн. лет назад и исчезли около 1 млн. лет назад.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ru-RU" sz="2400" smtClean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ru-RU" sz="2400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209800" y="5257800"/>
            <a:ext cx="896938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ЮАР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124200" y="4495800"/>
            <a:ext cx="140017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Танзания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429000" y="3733800"/>
            <a:ext cx="137477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Эфиопия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743200" y="2819400"/>
            <a:ext cx="6826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Чад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Words>617</Words>
  <Application>Microsoft Office PowerPoint</Application>
  <PresentationFormat>Экран (4:3)</PresentationFormat>
  <Paragraphs>136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Научные представления о происхождении человека. </vt:lpstr>
      <vt:lpstr>Слайд 2</vt:lpstr>
      <vt:lpstr>Слайд 3</vt:lpstr>
      <vt:lpstr>Слайд 4</vt:lpstr>
      <vt:lpstr>Слайд 5</vt:lpstr>
      <vt:lpstr>Скелет дриопитека</vt:lpstr>
      <vt:lpstr>Начальные этапы эволюции</vt:lpstr>
      <vt:lpstr>Австралопитек – «Южная обезьяна»</vt:lpstr>
      <vt:lpstr>Африка – колыбель человечества</vt:lpstr>
      <vt:lpstr>Слайд 10</vt:lpstr>
      <vt:lpstr>Череп австралопитека</vt:lpstr>
      <vt:lpstr>Образ жизни</vt:lpstr>
      <vt:lpstr>Что характеризует австралопитека?</vt:lpstr>
      <vt:lpstr>Человек умелый</vt:lpstr>
      <vt:lpstr>Человек прямоходящий</vt:lpstr>
      <vt:lpstr>Слайд 16</vt:lpstr>
      <vt:lpstr>Слайд 17</vt:lpstr>
      <vt:lpstr>Какие обезьяны относятся к человекообразным?</vt:lpstr>
      <vt:lpstr>Попробуйте составить ряд «Обезьяна         человек»</vt:lpstr>
      <vt:lpstr>Установи соответствие</vt:lpstr>
      <vt:lpstr>Источники иллюстраций</vt:lpstr>
      <vt:lpstr>Слайд 22</vt:lpstr>
      <vt:lpstr>Домашнее задание.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Роман</cp:lastModifiedBy>
  <cp:revision>31</cp:revision>
  <cp:lastPrinted>1601-01-01T00:00:00Z</cp:lastPrinted>
  <dcterms:created xsi:type="dcterms:W3CDTF">1601-01-01T00:00:00Z</dcterms:created>
  <dcterms:modified xsi:type="dcterms:W3CDTF">2018-10-31T04:11:37Z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