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  <p:sldMasterId id="2147483699" r:id="rId3"/>
    <p:sldMasterId id="2147483712" r:id="rId4"/>
  </p:sldMasterIdLst>
  <p:sldIdLst>
    <p:sldId id="266" r:id="rId5"/>
    <p:sldId id="261" r:id="rId6"/>
    <p:sldId id="265" r:id="rId7"/>
    <p:sldId id="264" r:id="rId8"/>
    <p:sldId id="258" r:id="rId9"/>
    <p:sldId id="268" r:id="rId10"/>
    <p:sldId id="267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7" autoAdjust="0"/>
    <p:restoredTop sz="86351" autoAdjust="0"/>
  </p:normalViewPr>
  <p:slideViewPr>
    <p:cSldViewPr snapToGrid="0">
      <p:cViewPr varScale="1">
        <p:scale>
          <a:sx n="53" d="100"/>
          <a:sy n="53" d="100"/>
        </p:scale>
        <p:origin x="-108" y="-5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55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501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763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9741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03B30B-4D65-465D-8E2A-C691DEE475A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173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E96B486-E7C6-4090-AF4C-1516985E705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4583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AE6C9B-3742-4020-8CAF-2DCE8CAD122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9425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9E817F-954B-4AEF-BCF5-5E10EC787A5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06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647569-EE1D-4F8C-8C22-E6DE632D1E9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8026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58D9FE-CE28-4FB5-8AA9-F919C762B1E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06329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EDFC32-6D9C-459D-98DA-7E2AE2536F6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2433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2707013-8A7A-4FBA-9832-DAF6CEA6EFD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037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9673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9F3B6D6-1B48-48B4-AE61-AD46FE730830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7736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ED3FC32-B387-4B3E-B17C-7B81ABB6B60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8194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6B309DA-7FB5-4075-9DA0-F30964654C2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968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BD7573D-7606-4136-BA0D-2FF7168E8DA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7422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9014BCA-2782-47F7-9450-08F78D28258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1669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6CA7B6B-6381-4894-9B5D-3B6B4C3F341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040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9BAFF2-7791-49F0-8291-8BF430BD994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0926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F95EB7-ACE0-4DD0-B40A-77A31E4DB50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981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6A2009E-DB5C-4ECD-B9F1-64CD7264778A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164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F73854-9942-4D54-B3C0-741C34833CC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98120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2255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B04B5C2-C321-4AC0-B1E1-90C7C32B3BA8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297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28CF6B-D1DD-4CA1-9151-00E9B5E4716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55150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89D4EEE-4955-45FF-8D84-54188A47E337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3761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9602965-B2E3-472D-B85E-01CD6EE5AF5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17567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5F3E45-5611-4DE3-8EAF-E3FC716E1F8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00039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2DC9630-0050-4258-8401-9C25A950B5A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7744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8A7A94-FCCB-4C63-ADFE-B90AB202DF06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3157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8C907F-44E1-46FE-92CD-CAC22A166BE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288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9CCA1E5-29A3-4B5C-922E-F91EB28357C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8239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6FFC68-94C7-4F7C-B09D-D1139496F68C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56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55197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E0AD127-866F-4CF4-BB8C-F783EFEF1F3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7411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5DE2EBD-D51D-458B-A0E8-76C83099A9CF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51666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038BAC-EA84-4BE7-B0EC-D2B6590E64B5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09195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C01C72-12E1-468F-AA5C-723F8F4FCB84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38652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F474D28-0303-4DCA-BF60-5A45549EA8A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85824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93DD13F-06A6-4C83-88B6-17A2EFE8CCA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806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F887E3C-F654-472F-8E48-8125AEA34A7B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3050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732989B-E1BB-45E7-BF27-112AD76B265E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3116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6147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190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2433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7136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637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C0835-A77F-4D81-93E4-96EA8EEC29B5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5F02-08AC-4955-AE8A-6CD7BCA45A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463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66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FB2FFE-C91C-4C17-85DA-471A6F77E532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100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66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D443DA8-D572-4056-9D1A-46050C6C2303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2074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66"/>
            </a:gs>
            <a:gs pos="100000">
              <a:srgbClr val="66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39376EC-8C51-4AB1-B9C0-CF91733876A9}" type="slidenum">
              <a:rPr lang="ru-RU" alt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7995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Родительское собрание 10 класса.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64577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/>
              <a:t>Проблемы 10 класса.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73238"/>
            <a:ext cx="5486400" cy="50847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600" b="1" dirty="0"/>
              <a:t>Для современного Х класса важной является проблема </a:t>
            </a:r>
            <a:r>
              <a:rPr lang="ru-RU" altLang="ru-RU" sz="1600" b="1" i="1" dirty="0"/>
              <a:t>социально-психологической адаптации к новому коллективу.</a:t>
            </a:r>
            <a:r>
              <a:rPr lang="ru-RU" altLang="ru-RU" sz="1600" b="1" dirty="0"/>
              <a:t> </a:t>
            </a:r>
            <a:endParaRPr lang="ru-RU" altLang="ru-RU" sz="16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600" b="1" dirty="0"/>
              <a:t>	</a:t>
            </a:r>
            <a:r>
              <a:rPr lang="ru-RU" altLang="ru-RU" sz="1600" b="1" dirty="0" smtClean="0"/>
              <a:t>Сегодня </a:t>
            </a:r>
            <a:r>
              <a:rPr lang="ru-RU" altLang="ru-RU" sz="1600" b="1" dirty="0"/>
              <a:t>редко кто продолжает обучение в 10 классе в том же классном коллективе, в котором учился раньше. Кто-то переходит в другую школу, гимназию, лицей. Кто-то в параллельный класс в своей же школе. Кто-то остается в своем классе, но сюда приходят новые ученики. Иными словами, классный коллектив часто оказывается совсем другим. А поскольку после 9 класса уходят из школы чаще всего слабоуспевающие ученики, то средний интеллектуальный уровень в старшей школе оказывается сравнительно высоким. В  результате бывший отличник может неожиданно для себя оказаться средним или даже слабым учеником.  А бывший «твердый четверочник» – неуспевающим. Родители не всегда задумываются </a:t>
            </a:r>
            <a:r>
              <a:rPr lang="ru-RU" altLang="ru-RU" sz="1600" b="1" dirty="0" smtClean="0"/>
              <a:t>об </a:t>
            </a:r>
            <a:r>
              <a:rPr lang="ru-RU" altLang="ru-RU" sz="1600" b="1" dirty="0"/>
              <a:t>этом, настаивая на учебе в каких-то престижных учебных заведениях, и часто не понимают, почему вдруг их ребенок становится мрачным, подавленным или, напротив, злобным и агрессивным</a:t>
            </a:r>
            <a:r>
              <a:rPr lang="ru-RU" altLang="ru-RU" sz="1400" b="1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9984" y="1584960"/>
            <a:ext cx="4852416" cy="425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3595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ru-RU" altLang="ru-RU" sz="1800" dirty="0">
                <a:solidFill>
                  <a:srgbClr val="000000"/>
                </a:solidFill>
                <a:ea typeface="+mn-ea"/>
              </a:rPr>
              <a:t/>
            </a:r>
            <a:br>
              <a:rPr lang="ru-RU" altLang="ru-RU" sz="1800" dirty="0">
                <a:solidFill>
                  <a:srgbClr val="000000"/>
                </a:solidFill>
                <a:ea typeface="+mn-ea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514350"/>
            <a:ext cx="10972800" cy="1200150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Зачетная неделя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6672749"/>
              </p:ext>
            </p:extLst>
          </p:nvPr>
        </p:nvGraphicFramePr>
        <p:xfrm>
          <a:off x="1243585" y="1657350"/>
          <a:ext cx="9131808" cy="5027602"/>
        </p:xfrm>
        <a:graphic>
          <a:graphicData uri="http://schemas.openxmlformats.org/drawingml/2006/table">
            <a:tbl>
              <a:tblPr firstRow="1" bandRow="1"/>
              <a:tblGrid>
                <a:gridCol w="1698941">
                  <a:extLst>
                    <a:ext uri="{9D8B030D-6E8A-4147-A177-3AD203B41FA5}">
                      <a16:colId xmlns:a16="http://schemas.microsoft.com/office/drawing/2014/main" xmlns="" val="109841815"/>
                    </a:ext>
                  </a:extLst>
                </a:gridCol>
                <a:gridCol w="5100684">
                  <a:extLst>
                    <a:ext uri="{9D8B030D-6E8A-4147-A177-3AD203B41FA5}">
                      <a16:colId xmlns:a16="http://schemas.microsoft.com/office/drawing/2014/main" xmlns="" val="1314323346"/>
                    </a:ext>
                  </a:extLst>
                </a:gridCol>
                <a:gridCol w="2332183">
                  <a:extLst>
                    <a:ext uri="{9D8B030D-6E8A-4147-A177-3AD203B41FA5}">
                      <a16:colId xmlns:a16="http://schemas.microsoft.com/office/drawing/2014/main" xmlns="" val="57081750"/>
                    </a:ext>
                  </a:extLst>
                </a:gridCol>
              </a:tblGrid>
              <a:tr h="503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3779423"/>
                  </a:ext>
                </a:extLst>
              </a:tr>
              <a:tr h="503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16.12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2-й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6639627"/>
                  </a:ext>
                </a:extLst>
              </a:tr>
              <a:tr h="890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13.12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Элективный курс «Искусство устной и письменной речи»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0608723"/>
                  </a:ext>
                </a:extLst>
              </a:tr>
              <a:tr h="8909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Элективный курс «Физика в задачах»</a:t>
                      </a:r>
                    </a:p>
                    <a:p>
                      <a:pPr algn="ctr"/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12931"/>
                  </a:ext>
                </a:extLst>
              </a:tr>
              <a:tr h="8081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Элективный курс «Эвенкийский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язык и литература</a:t>
                      </a:r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3-й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0985028"/>
                  </a:ext>
                </a:extLst>
              </a:tr>
              <a:tr h="7289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15.12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Мировая художественная культура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5-й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4740454"/>
                  </a:ext>
                </a:extLst>
              </a:tr>
              <a:tr h="503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14.12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 регионального</a:t>
                      </a:r>
                      <a:r>
                        <a:rPr lang="ru-RU" sz="20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развития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6-й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79625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6872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3999" y="2921170"/>
            <a:ext cx="9134475" cy="3316118"/>
          </a:xfrm>
        </p:spPr>
        <p:txBody>
          <a:bodyPr/>
          <a:lstStyle/>
          <a:p>
            <a:pPr marL="0" algn="ctr" fontAlgn="t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endParaRPr lang="ru-RU" sz="1800" dirty="0">
              <a:latin typeface="Arial" panose="020B0604020202020204" pitchFamily="34" charset="0"/>
            </a:endParaRPr>
          </a:p>
          <a:p>
            <a:pPr marL="0" algn="ctr" fontAlgn="t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endParaRPr lang="ru-RU" sz="1800" dirty="0">
              <a:latin typeface="Arial" panose="020B0604020202020204" pitchFamily="34" charset="0"/>
            </a:endParaRPr>
          </a:p>
          <a:p>
            <a:pPr marL="0" algn="ctr" fontAlgn="t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endParaRPr lang="ru-RU" sz="1800" dirty="0">
              <a:latin typeface="Arial" panose="020B0604020202020204" pitchFamily="34" charset="0"/>
            </a:endParaRPr>
          </a:p>
          <a:p>
            <a:pPr marL="0" fontAlgn="t"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Calibri" panose="020F0502020204030204" pitchFamily="34" charset="0"/>
              </a:rPr>
              <a:t>1</a:t>
            </a:r>
            <a:endParaRPr lang="ru-RU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ru-RU" altLang="ru-RU" sz="1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150739" y="2921169"/>
            <a:ext cx="42216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3999" y="991033"/>
            <a:ext cx="933450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Всероссийская проверочная работа в 11 классе 2017-2018 уч. год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8996926"/>
              </p:ext>
            </p:extLst>
          </p:nvPr>
        </p:nvGraphicFramePr>
        <p:xfrm>
          <a:off x="1609344" y="2657857"/>
          <a:ext cx="9249156" cy="3694173"/>
        </p:xfrm>
        <a:graphic>
          <a:graphicData uri="http://schemas.openxmlformats.org/drawingml/2006/table">
            <a:tbl>
              <a:tblPr firstRow="1" bandRow="1"/>
              <a:tblGrid>
                <a:gridCol w="1280881">
                  <a:extLst>
                    <a:ext uri="{9D8B030D-6E8A-4147-A177-3AD203B41FA5}">
                      <a16:colId xmlns:a16="http://schemas.microsoft.com/office/drawing/2014/main" xmlns="" val="1900688941"/>
                    </a:ext>
                  </a:extLst>
                </a:gridCol>
                <a:gridCol w="4949231">
                  <a:extLst>
                    <a:ext uri="{9D8B030D-6E8A-4147-A177-3AD203B41FA5}">
                      <a16:colId xmlns:a16="http://schemas.microsoft.com/office/drawing/2014/main" xmlns="" val="797126550"/>
                    </a:ext>
                  </a:extLst>
                </a:gridCol>
                <a:gridCol w="3019044">
                  <a:extLst>
                    <a:ext uri="{9D8B030D-6E8A-4147-A177-3AD203B41FA5}">
                      <a16:colId xmlns:a16="http://schemas.microsoft.com/office/drawing/2014/main" xmlns="" val="4009605083"/>
                    </a:ext>
                  </a:extLst>
                </a:gridCol>
              </a:tblGrid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871172"/>
                  </a:ext>
                </a:extLst>
              </a:tr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1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Иностранный язык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20.03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0674552"/>
                  </a:ext>
                </a:extLst>
              </a:tr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2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История 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21.04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6426522"/>
                  </a:ext>
                </a:extLst>
              </a:tr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3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География</a:t>
                      </a:r>
                      <a:r>
                        <a:rPr lang="ru-RU" sz="2000" b="1" baseline="0" dirty="0" smtClean="0"/>
                        <a:t> 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30.04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617224"/>
                  </a:ext>
                </a:extLst>
              </a:tr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4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Химия 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05.04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9131194"/>
                  </a:ext>
                </a:extLst>
              </a:tr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5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Физика 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10.04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1231263"/>
                  </a:ext>
                </a:extLst>
              </a:tr>
              <a:tr h="5277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6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Биология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12.04</a:t>
                      </a:r>
                      <a:endParaRPr lang="ru-RU" sz="20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1685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7333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28626"/>
            <a:ext cx="10515600" cy="1397000"/>
          </a:xfrm>
        </p:spPr>
        <p:txBody>
          <a:bodyPr>
            <a:noAutofit/>
          </a:bodyPr>
          <a:lstStyle/>
          <a:p>
            <a:pPr lvl="0">
              <a:lnSpc>
                <a:spcPct val="107000"/>
              </a:lnSpc>
              <a:spcBef>
                <a:spcPts val="0"/>
              </a:spcBef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«Мы работаем, чтобы ВИЧ/СПИД не коснулся ТЕБЯ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!»</a:t>
            </a:r>
            <a:b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волонтерское</a:t>
            </a:r>
            <a: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движение студентов с медицинского техникума</a:t>
            </a:r>
            <a: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19225" y="3708400"/>
            <a:ext cx="4022725" cy="7938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2935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успехи.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43457401"/>
              </p:ext>
            </p:extLst>
          </p:nvPr>
        </p:nvGraphicFramePr>
        <p:xfrm>
          <a:off x="1419225" y="1499616"/>
          <a:ext cx="9353550" cy="3633629"/>
        </p:xfrm>
        <a:graphic>
          <a:graphicData uri="http://schemas.openxmlformats.org/drawingml/2006/table">
            <a:tbl>
              <a:tblPr firstRow="1" firstCol="1" bandRow="1"/>
              <a:tblGrid>
                <a:gridCol w="9353550">
                  <a:extLst>
                    <a:ext uri="{9D8B030D-6E8A-4147-A177-3AD203B41FA5}">
                      <a16:colId xmlns:a16="http://schemas.microsoft.com/office/drawing/2014/main" xmlns="" val="1416530906"/>
                    </a:ext>
                  </a:extLst>
                </a:gridCol>
              </a:tblGrid>
              <a:tr h="363362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Муниципального 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этапа Всероссийской олимпиады школьников по биологии</a:t>
                      </a: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3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Бубякина</a:t>
                      </a: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3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Элиза</a:t>
                      </a: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-призер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2473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53053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768096"/>
            <a:ext cx="10972800" cy="5766815"/>
          </a:xfrm>
        </p:spPr>
        <p:txBody>
          <a:bodyPr/>
          <a:lstStyle/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None/>
            </a:pPr>
            <a:r>
              <a:rPr lang="ru-RU" altLang="ru-RU" sz="2800" b="1" dirty="0">
                <a:solidFill>
                  <a:srgbClr val="292929"/>
                </a:solidFill>
              </a:rPr>
              <a:t>Я могу (классный руководитель):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Информировать детей обо всех изменениях в учебной деятельности.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Контролировать успеваемость и посещаемость учебных занятий и своевременно информировать родителей.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Помочь в разрешении конфликтных ситуаций с учителями и т.д.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None/>
            </a:pPr>
            <a:r>
              <a:rPr lang="ru-RU" altLang="ru-RU" sz="2800" b="1" dirty="0">
                <a:solidFill>
                  <a:srgbClr val="292929"/>
                </a:solidFill>
              </a:rPr>
              <a:t>Вы можете (родитель):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Систематический контроль.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Помочь в самоопределении ребенка.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Контакт с учителями.</a:t>
            </a:r>
          </a:p>
          <a:p>
            <a:pPr marL="447675" lvl="0" indent="-447675">
              <a:lnSpc>
                <a:spcPct val="90000"/>
              </a:lnSpc>
              <a:buClr>
                <a:srgbClr val="CC9900"/>
              </a:buClr>
              <a:buSzPct val="70000"/>
              <a:buFont typeface="Wingdings" panose="05000000000000000000" pitchFamily="2" charset="2"/>
              <a:buChar char="n"/>
            </a:pPr>
            <a:r>
              <a:rPr lang="ru-RU" altLang="ru-RU" sz="2800" dirty="0">
                <a:solidFill>
                  <a:srgbClr val="292929"/>
                </a:solidFill>
              </a:rPr>
              <a:t>Важно качество общения, а не количество.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1981566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3000375" y="1196976"/>
            <a:ext cx="5975350" cy="439261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0000FF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00FF">
                    <a:alpha val="78000"/>
                  </a:srgb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Спасибо за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00FF">
                    <a:alpha val="78000"/>
                  </a:srgbClr>
                </a:solidFill>
                <a:latin typeface="Impact" panose="020B0806030902050204" pitchFamily="34" charset="0"/>
                <a:cs typeface="Arial" panose="020B0604020202020204" pitchFamily="34" charset="0"/>
              </a:rPr>
              <a:t>внимание! </a:t>
            </a:r>
          </a:p>
        </p:txBody>
      </p:sp>
    </p:spTree>
    <p:extLst>
      <p:ext uri="{BB962C8B-B14F-4D97-AF65-F5344CB8AC3E}">
        <p14:creationId xmlns:p14="http://schemas.microsoft.com/office/powerpoint/2010/main" xmlns="" val="132798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200</Words>
  <Application>Microsoft Office PowerPoint</Application>
  <PresentationFormat>Произвольный</PresentationFormat>
  <Paragraphs>70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Тема Office</vt:lpstr>
      <vt:lpstr>2_Оформление по умолчанию</vt:lpstr>
      <vt:lpstr>3_Оформление по умолчанию</vt:lpstr>
      <vt:lpstr>4_Оформление по умолчанию</vt:lpstr>
      <vt:lpstr>Родительское собрание 10 класса.</vt:lpstr>
      <vt:lpstr>Проблемы 10 класса.</vt:lpstr>
      <vt:lpstr> </vt:lpstr>
      <vt:lpstr>Слайд 4</vt:lpstr>
      <vt:lpstr>«Мы работаем, чтобы ВИЧ/СПИД не коснулся ТЕБЯ!»  волонтерское  движение студентов с медицинского техникума </vt:lpstr>
      <vt:lpstr>Наши успехи.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Мама</dc:creator>
  <cp:lastModifiedBy>Роман</cp:lastModifiedBy>
  <cp:revision>10</cp:revision>
  <dcterms:created xsi:type="dcterms:W3CDTF">2017-12-04T15:12:50Z</dcterms:created>
  <dcterms:modified xsi:type="dcterms:W3CDTF">2018-10-31T04:26:14Z</dcterms:modified>
</cp:coreProperties>
</file>