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76" r:id="rId9"/>
    <p:sldId id="270" r:id="rId10"/>
    <p:sldId id="271" r:id="rId11"/>
    <p:sldId id="272" r:id="rId12"/>
    <p:sldId id="273" r:id="rId13"/>
    <p:sldId id="274" r:id="rId14"/>
    <p:sldId id="275" r:id="rId15"/>
    <p:sldId id="262" r:id="rId16"/>
    <p:sldId id="263" r:id="rId17"/>
    <p:sldId id="286" r:id="rId18"/>
    <p:sldId id="287" r:id="rId19"/>
    <p:sldId id="264" r:id="rId20"/>
    <p:sldId id="288" r:id="rId21"/>
    <p:sldId id="265" r:id="rId22"/>
    <p:sldId id="289" r:id="rId23"/>
    <p:sldId id="277" r:id="rId24"/>
    <p:sldId id="278" r:id="rId25"/>
    <p:sldId id="279" r:id="rId26"/>
    <p:sldId id="290" r:id="rId27"/>
    <p:sldId id="291" r:id="rId28"/>
    <p:sldId id="292" r:id="rId29"/>
    <p:sldId id="293" r:id="rId30"/>
    <p:sldId id="295" r:id="rId31"/>
    <p:sldId id="296" r:id="rId32"/>
    <p:sldId id="297" r:id="rId33"/>
    <p:sldId id="298" r:id="rId34"/>
    <p:sldId id="299" r:id="rId35"/>
    <p:sldId id="285" r:id="rId36"/>
    <p:sldId id="294" r:id="rId3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CCFF66"/>
    <a:srgbClr val="FFCC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111A5-22EB-446E-A486-2152997E7864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24F7D-7281-4EBD-AF4A-3555A02AA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225BC-772D-4A4B-8859-F468E7C110FA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7EA07-A882-496E-9CDB-23CCA2366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DEB59-DA84-4FBC-A3D7-DD09CAF7D28C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018AA-D443-4198-9D06-08730738A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4688" y="971550"/>
            <a:ext cx="6000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hangingPunct="1"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99288" y="2613025"/>
            <a:ext cx="601662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hangingPunct="1"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48177" y="3771174"/>
            <a:ext cx="5540814" cy="342174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A5FC6-FD98-4D36-B1F1-13761CB67EF9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DEFBD-C4F7-42B9-AC87-892F99C98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3124201"/>
            <a:ext cx="6620968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514AC-4733-4A5C-81C1-7EBAC6E74775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FA795-F075-4B3F-826D-4679AF2FA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10D07-2953-490F-A5A6-B91750415374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83854-EA3A-4BCA-8EFD-057466CF6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6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635F8-F262-4A28-8070-A22863238574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D322E-9091-4380-9156-DE0889085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FC7A4-E1D8-4D1A-94E1-734996CAD1D4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E7FCF-EA32-436D-AD1F-DAF9ACEBB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E338-B13B-49B5-A30E-82EADED50EDC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EB263-6A33-4D28-B605-E066B0C43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AB77E-A8BA-4BF8-9C39-E2EC639BA377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E91F5-8F49-4EC6-A213-334E0F9017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65E09-9EFC-45F0-B8EF-7137A9D9ED31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056FC-E688-4994-A392-7BBD8C767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5FCF3-D0B9-4FE4-B805-B2AD4E6EB6C8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2DA32-4C53-4A14-96A8-8A2717AA7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AB6DE-75F8-4C7C-96E0-3F699E459668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1204E-C30C-4E72-9E19-45A4D40A7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7B08-4863-4675-84AF-DA254E720516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DF4D-F68E-4970-8D64-24E562DB2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FFCE9-F490-485B-8E24-953694FE8F02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3F595-2175-4DF3-BADC-C100BB762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18DE-D915-4A2D-8C8B-E11905C3FC40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8E39F-01E3-4EB7-985B-02E5F6B18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B52CD-50B5-4B16-BD41-08108BCDC815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D6F6A-F4A3-4886-A054-35D84419C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4000"/>
                </a:schemeClr>
              </a:gs>
              <a:gs pos="73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66000">
                <a:schemeClr val="accent1">
                  <a:lumMod val="60000"/>
                  <a:lumOff val="40000"/>
                  <a:alpha val="0"/>
                </a:schemeClr>
              </a:gs>
              <a:gs pos="31000">
                <a:schemeClr val="accent1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1000"/>
                </a:schemeClr>
              </a:gs>
              <a:gs pos="75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8000"/>
                </a:schemeClr>
              </a:gs>
              <a:gs pos="72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413" y="0"/>
            <a:ext cx="685800" cy="1100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2" name="Title Placeholder 1"/>
          <p:cNvSpPr>
            <a:spLocks noGrp="1"/>
          </p:cNvSpPr>
          <p:nvPr>
            <p:ph type="title"/>
          </p:nvPr>
        </p:nvSpPr>
        <p:spPr bwMode="auto">
          <a:xfrm>
            <a:off x="484188" y="452438"/>
            <a:ext cx="7056437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7088" y="2052638"/>
            <a:ext cx="67119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hangingPunct="1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8F4DE2-627C-4E5B-8606-01A912C239B9}" type="datetimeFigureOut">
              <a:rPr lang="ru-RU"/>
              <a:pPr>
                <a:defRPr/>
              </a:pPr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18" y="3263107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23F7B0C-CDC3-48C3-9C5C-BC20067AF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280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ptforschool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_103.edu54.ru/p67aa1.html%2011" TargetMode="External"/><Relationship Id="rId2" Type="http://schemas.openxmlformats.org/officeDocument/2006/relationships/hyperlink" Target="http://www.biografii.ru/biogr_dop/trock..._d_1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vokrugsveta.ru/vs/article/6116/" TargetMode="External"/><Relationship Id="rId5" Type="http://schemas.openxmlformats.org/officeDocument/2006/relationships/hyperlink" Target="http://www.pln-pskov.ru/society/47131.html" TargetMode="External"/><Relationship Id="rId4" Type="http://schemas.openxmlformats.org/officeDocument/2006/relationships/hyperlink" Target="http://www.s_103.edu54.ru/p67aa1.html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95636" y="1988840"/>
            <a:ext cx="6552728" cy="4624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>
            <a:hlinkClick r:id="rId2"/>
          </p:cNvPr>
          <p:cNvSpPr/>
          <p:nvPr/>
        </p:nvSpPr>
        <p:spPr>
          <a:xfrm>
            <a:off x="0" y="548680"/>
            <a:ext cx="9144000" cy="1200329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perspective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_Gildia" panose="04050603090602020202" pitchFamily="82" charset="-52"/>
              </a:rPr>
              <a:t>Октябрьская революция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1357313"/>
            <a:ext cx="4071938" cy="52625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 самом начале сентября 1917 г. прошли довыборы в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Петроградский Совет.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Большевики получили в нем большинство. Председателем Исполкома Петроградского Совета был избран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Л. Д. Троцкий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5 сентября большевики получили большинство в Московском Совете.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29701" name="Picture 5" descr="http://dic.academic.ru/pictures/wiki/files/108/leon_trotsky_-_okhranka_mugsho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357313"/>
            <a:ext cx="3571875" cy="4772025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214938" y="6357938"/>
            <a:ext cx="350043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Л.Д. Троцкий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1071538" y="214290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4" name="Picture 3" descr="http://www.biografii.ru/biogr_dop/trockiy_l_d/trockiy_l_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643063"/>
            <a:ext cx="2797175" cy="3357562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071813" y="1500188"/>
            <a:ext cx="5786437" cy="52625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Лев Давидович Бронштейн (Троцкий</a:t>
            </a:r>
            <a:endParaRPr lang="ru-RU" sz="2400" b="1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Во время революции 1905 г. Троцкий стал одним из руководителей Петроградского Совета рабочих депутатов. Был арестован, бежал из ссылки, эмигрировал. Разработал теорию </a:t>
            </a:r>
            <a:r>
              <a:rPr lang="ru-RU" sz="2400" b="1" i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«перманентной революции».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Весть о Февральской революции застала Троцкого в США. 4 мая 1917 г. он прибыл на родину. Пытался вначале создать свою собственную социал-демократическую группу, но затем поддержал Ленина. 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357313"/>
            <a:ext cx="4643437" cy="52625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 агитационном арсенале большевиков вновь появился </a:t>
            </a:r>
            <a:r>
              <a:rPr lang="ru-RU" sz="24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лозунг «Вся власть Советам!».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Находившийся на нелегальном положении Ленин в письмах в ЦК партии потребовал поставить </a:t>
            </a:r>
            <a:r>
              <a:rPr lang="ru-RU" sz="2400" b="1" i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«на очередь дня... вооруженное восстание в Питере и Москве (с областью), завоевание власти, свержение правительства» .</a:t>
            </a:r>
            <a:endParaRPr lang="ru-RU" sz="3600" b="1" i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27651" name="Picture 3" descr="http://dic.academic.ru/pictures/wiki/files/76/Lenin-last-underground,_19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428750"/>
            <a:ext cx="3714750" cy="49149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43563" y="6357938"/>
            <a:ext cx="3000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В.И. Ленин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5143500"/>
            <a:ext cx="8501063" cy="15700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10 октября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вернувшись в Петроград, Ленин провел тайное заседание ЦК. За ленинскую резолюцию о вооруженном восстании проголосовало 10 из 12 присутствовавших.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6626" name="Picture 2" descr="Петроград. Смольный. 1917 г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357313"/>
            <a:ext cx="5286375" cy="3671887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4429125"/>
            <a:ext cx="8501063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Против курса на вооруженное восстание выступил видный большевик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Л. Б. Каменев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его поддержал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Г. Е. Зиновьев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Они считали, что у революции еще недостаточно сил, взятие власти большевиками преждевременно, вопрос о власти должно решить Учредительное собрание.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143250" y="1428750"/>
            <a:ext cx="5715000" cy="2714625"/>
          </a:xfrm>
          <a:prstGeom prst="wedgeRoundRectCallout">
            <a:avLst>
              <a:gd name="adj1" fmla="val -51723"/>
              <a:gd name="adj2" fmla="val -5850"/>
              <a:gd name="adj3" fmla="val 16667"/>
            </a:avLst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«…Мы глубочайше убеждены, что объявить сейчас вооруженное восстание- значит ставить на карту не только судьбу нашей партии, но и судьбу русской и международной революции…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Шансы нашей партии на выборах в Учредительное собрание превосходны…» 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«Новая жизнь»</a:t>
            </a:r>
          </a:p>
        </p:txBody>
      </p:sp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0" y="1714500"/>
            <a:ext cx="3016250" cy="2360613"/>
            <a:chOff x="0" y="1714488"/>
            <a:chExt cx="3015786" cy="2360843"/>
          </a:xfrm>
        </p:grpSpPr>
        <p:pic>
          <p:nvPicPr>
            <p:cNvPr id="32776" name="Picture 3" descr="http://his.1september.ru/2008/13/25-1.jpg"/>
            <p:cNvPicPr>
              <a:picLocks noChangeAspect="1" noChangeArrowheads="1"/>
            </p:cNvPicPr>
            <p:nvPr/>
          </p:nvPicPr>
          <p:blipFill>
            <a:blip r:embed="rId2"/>
            <a:srcRect t="-6757"/>
            <a:stretch>
              <a:fillRect/>
            </a:stretch>
          </p:blipFill>
          <p:spPr bwMode="auto">
            <a:xfrm>
              <a:off x="0" y="1714488"/>
              <a:ext cx="3015786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428559" y="3429155"/>
              <a:ext cx="2428501" cy="6461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atin typeface="+mj-lt"/>
                </a:rPr>
                <a:t>Г.Е. Зиновьев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atin typeface="+mj-lt"/>
                </a:rPr>
                <a:t>Л.Б. Каменев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549775"/>
            <a:ext cx="8143875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12 октября 1917 г.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 Петроградском Совете был создан Военно-революционный комитет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(ВРК)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—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штаб по подготовке восстания. В него, помимо большевиков, вошли представители левого крыла эсеровской партии. Фактическим руководителем ВРК стал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Л. Д. Троцкий. 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4" name="Picture 8" descr="Рисунок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1357313"/>
            <a:ext cx="4932362" cy="3071812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1500" y="2143125"/>
            <a:ext cx="2425700" cy="13239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А.Гуляев.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Расширенное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заседание ЦК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16 октября 1917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285875"/>
            <a:ext cx="4714875" cy="56324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24 октября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по распоряжению правительства отряд милиции и юнкеров закрыл типографию, где печаталась большевистская газета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«Рабочий путь».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На заседании Временного правительства был поставлен вопрос об аресте членов ВРК Большевики расценили эти меры как начало «контрреволюционного заговора»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3074" name="Picture 2" descr="http://antikvar.ucoz.ru/_ld/4/48157.jpg"/>
          <p:cNvPicPr>
            <a:picLocks noChangeAspect="1" noChangeArrowheads="1"/>
          </p:cNvPicPr>
          <p:nvPr/>
        </p:nvPicPr>
        <p:blipFill>
          <a:blip r:embed="rId2">
            <a:lum bright="20000" contrast="30000"/>
          </a:blip>
          <a:srcRect/>
          <a:stretch>
            <a:fillRect/>
          </a:stretch>
        </p:blipFill>
        <p:spPr bwMode="auto">
          <a:xfrm>
            <a:off x="5072063" y="1428750"/>
            <a:ext cx="3875087" cy="48577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428625"/>
            <a:ext cx="8072438" cy="5170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Обращение к населению Петроградского ВРК. 24 октября 1917 г.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j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Солдаты! Рабочие! Граждане!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Враги народа перешли ночью в наступление… Газеты «Рабочий путь» и «Солдаты» закрыты, типографии опечатаны.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Поход контрреволюционных заговорщиков направлен против Всероссийского съезда Советов накануне его открытия, против народа.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Весь гарнизон и весь пролетариат Петрограда готовы нанести врагам народа сокрушительный удар.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63" y="1357313"/>
            <a:ext cx="8072437" cy="8302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Ленин, находясь на конспиративной квартире в Петрограде, пишет письмо членам ЦК РСДРП(б).</a:t>
            </a:r>
          </a:p>
        </p:txBody>
      </p:sp>
      <p:pic>
        <p:nvPicPr>
          <p:cNvPr id="44036" name="Picture 4" descr="http://images.humanities.edu.ru/pubs/2003/11/19/0000044866/pic_leni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786058"/>
            <a:ext cx="2771775" cy="2667000"/>
          </a:xfrm>
          <a:prstGeom prst="round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Багетная рамка 5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214688" y="2786063"/>
            <a:ext cx="5715000" cy="3286125"/>
          </a:xfrm>
          <a:prstGeom prst="wedgeRoundRectCallout">
            <a:avLst>
              <a:gd name="adj1" fmla="val -51723"/>
              <a:gd name="adj2" fmla="val -5850"/>
              <a:gd name="adj3" fmla="val 16667"/>
            </a:avLst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« … Изо всех сил убеждаю товарищей, что теперь все висит на волоске…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Правительство колеблется.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Надо добить его во что бы то ни стало!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Промедление в выступлении смерти подобно».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4357688"/>
            <a:ext cx="8501062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ВРК разослал во все полки Петроградского гарнизона и суда Балтийского флота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«Предписание № 1»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приведении солдат и матросов в боевую готовность. В тот же день вооруженные отряды Красной гвардии и солдат Петрограда начали захватывать мосты, почту, телеграф, вокзалы.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2052" name="Picture 4" descr="http://www.s_103.edu54.ru/images/irza1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285875"/>
            <a:ext cx="4214812" cy="29178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715125" y="1928813"/>
            <a:ext cx="20002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Смольный в октябре 1917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313" y="857250"/>
            <a:ext cx="7072312" cy="4832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План урока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Последний этап кризиса власти.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Социально-экономическая ситуация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Подготовка и проведение вооруженного восстания в Петрограде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II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Съезд Советов. Декреты о мире и о земле.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Установление новой власти в Москве и на местах.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500" y="4357688"/>
            <a:ext cx="8286750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Внешне Питер выглядел спокойно. Работали театры, рестораны, по Невскому прогуливались парочки. Ни шествий , ни демонстраций. Только в центре ограничили движение трамваев. Ленин , живший на конспиративной квартире на окраине, опять оказался вне борьбы.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3" y="4357688"/>
            <a:ext cx="8286750" cy="224631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Спокойствие столицы обмануло его. Где же восстание?! Терпение Ильича иссякло. Надев парик, завязав щеку платком, вечером 24 октября он идет пешком через весь город в Смольный.</a:t>
            </a:r>
          </a:p>
        </p:txBody>
      </p:sp>
      <p:pic>
        <p:nvPicPr>
          <p:cNvPr id="46082" name="Picture 2" descr="http://madeinpiter.ru/wp-content/uploads/2008/12/vossta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285875"/>
            <a:ext cx="4056062" cy="28575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4" name="Picture 4" descr="http://www.zaks.ru/f/images/article/analytics/2009/eifman/NevskVosst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1285875"/>
            <a:ext cx="3794125" cy="28606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357313"/>
            <a:ext cx="8643938" cy="1938337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 утру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25 октября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столица, за исключением Зимнего дворца, оказалась в руках восставших. Военно-революционный комитет в обращени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и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«К гражданам России»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объявил Временное правительство низложенным.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286000" y="3643313"/>
            <a:ext cx="6072188" cy="1857375"/>
          </a:xfrm>
          <a:prstGeom prst="wedgeRoundRectCallout">
            <a:avLst>
              <a:gd name="adj1" fmla="val -57600"/>
              <a:gd name="adj2" fmla="val -11253"/>
              <a:gd name="adj3" fmla="val 16667"/>
            </a:avLst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</a:rPr>
              <a:t>« Товарищи! Рабочая и крестьянская революция, о необходимости которой все время говорили большевики, совершилась…»</a:t>
            </a:r>
          </a:p>
        </p:txBody>
      </p: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285750" y="3571875"/>
            <a:ext cx="1643063" cy="2441575"/>
            <a:chOff x="285720" y="3571876"/>
            <a:chExt cx="1643074" cy="2441034"/>
          </a:xfrm>
        </p:grpSpPr>
        <p:pic>
          <p:nvPicPr>
            <p:cNvPr id="1030" name="Picture 6" descr="http://dic.academic.ru/pictures/wiki/files/76/Lenin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3571876"/>
              <a:ext cx="1428760" cy="1888706"/>
            </a:xfrm>
            <a:prstGeom prst="rect">
              <a:avLst/>
            </a:prstGeom>
            <a:ln w="38100" cap="sq">
              <a:solidFill>
                <a:schemeClr val="accent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9945" name="TextBox 7"/>
            <p:cNvSpPr txBox="1">
              <a:spLocks noChangeArrowheads="1"/>
            </p:cNvSpPr>
            <p:nvPr/>
          </p:nvSpPr>
          <p:spPr bwMode="auto">
            <a:xfrm>
              <a:off x="285720" y="5643578"/>
              <a:ext cx="164307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Times New Roman" pitchFamily="18" charset="0"/>
                </a:rPr>
                <a:t>В.И. Ленин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3" name="Picture 4" descr="http://korabli.ucoz.ru/_nw/0/11884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214313" y="4071938"/>
            <a:ext cx="2000250" cy="263525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643188" y="4500563"/>
            <a:ext cx="6286500" cy="1938337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 21 ч 40 минут  по сигналу с крейсера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«Аврора»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начался захват Зимнего дворца, защищать который остались небольшой юнкерский отряд и добровольческий женский батальон.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7106" name="Picture 2" descr="http://img-fotki.yandex.ru/get/3002/nadezhdmorozova.28/0_1d7fc_9398bfeb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357313"/>
            <a:ext cx="3867150" cy="28289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://www.vokrugsveta.ru/img/cmn/2007/11/16/0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357313"/>
            <a:ext cx="4071937" cy="250031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5072063"/>
            <a:ext cx="8429625" cy="1570037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 ночь на </a:t>
            </a:r>
            <a:r>
              <a:rPr lang="ru-RU" sz="2400" b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26 октября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Зимний был занят силами ВРК. Керенский еще до штурма сумел выехать на фронт. Остальные члены Временного правительства были арестованы.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43011" name="Picture 3" descr="http://myrt.ru/news/uploads/posts/2009-01/1230913443_shturm_zimne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5000625" cy="352266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3" name="Picture 5" descr="http://www.kp.ru/upimg/5a3e8f353c90697f8fa8aa939d18ebfb3dd46ab0/11199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1714500"/>
            <a:ext cx="3524250" cy="264318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4572000"/>
            <a:ext cx="8358187" cy="19383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Город спал. Утром 26-го убрали пушки. И только пылавшие кое-где костры да гревшиеся возле них солдаты, матросы, красногвардейцы напоминали о недавних событиях. Утверждаю (Н.Н. Суханов), что за время восстания погибло не более 20 человек.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pic>
        <p:nvPicPr>
          <p:cNvPr id="41988" name="Picture 4" descr="http://bp1.blogger.com/_vYPIDwOMhm4/SHr4jnTPi4I/AAAAAAAANQ8/dnKlgw7aZRQ/s400/Sokolovi_MG1875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285875"/>
            <a:ext cx="4143375" cy="31496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572250" y="2286000"/>
            <a:ext cx="20002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Арест Временного правительства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714875"/>
            <a:ext cx="8072438" cy="19383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Вечером</a:t>
            </a:r>
            <a:r>
              <a:rPr lang="ru-RU" sz="2400" b="1" smtClean="0">
                <a:solidFill>
                  <a:srgbClr val="03495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25 октября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открылся </a:t>
            </a:r>
            <a:r>
              <a:rPr lang="en-US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II </a:t>
            </a:r>
            <a:r>
              <a:rPr lang="ru-RU" sz="24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Всероссийский съезд Советов рабочих и солдатских депутатов.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Большинство составляли большевики и левые эсеры, поддерживавшие план вооруженного восстания. 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съезд Советов 25-27 октября 1917 г.</a:t>
            </a:r>
          </a:p>
        </p:txBody>
      </p:sp>
      <p:pic>
        <p:nvPicPr>
          <p:cNvPr id="40963" name="Picture 3" descr="http://s39.radikal.ru/i086/1007/2e/3639510e20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85875"/>
            <a:ext cx="4286250" cy="334645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71500" y="4714875"/>
            <a:ext cx="8072438" cy="19383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Меньшевики и правые эсеры резко осудили действия большевиков и потребовали от съезда начать переговоры с Временным правительством об образовании нового кабинета министров, опирающегося на все слои общества.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44040" name="TextBox 6"/>
          <p:cNvSpPr txBox="1">
            <a:spLocks noChangeArrowheads="1"/>
          </p:cNvSpPr>
          <p:nvPr/>
        </p:nvSpPr>
        <p:spPr bwMode="auto">
          <a:xfrm>
            <a:off x="6929438" y="2214563"/>
            <a:ext cx="2071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b="1">
                <a:solidFill>
                  <a:schemeClr val="bg1"/>
                </a:solidFill>
                <a:cs typeface="Arial" charset="0"/>
              </a:rPr>
              <a:t>II </a:t>
            </a:r>
            <a:r>
              <a:rPr lang="ru-RU" b="1">
                <a:solidFill>
                  <a:schemeClr val="bg1"/>
                </a:solidFill>
                <a:cs typeface="Arial" charset="0"/>
              </a:rPr>
              <a:t>съезд Советов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285875"/>
            <a:ext cx="4500562" cy="489426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Ленин сразу же предложил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II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съезду Советов принять Декреты о мире, о земле и о власти.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Декрет о мире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провозгласил выход России из войны. Съезд обратился ко всем воюющим правительствам и народам с предложением всеобщего демократического мира, т. е. мира без аннексий и контрибуций.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съезд Советов 25-27 октября 1917 г.</a:t>
            </a:r>
          </a:p>
        </p:txBody>
      </p:sp>
      <p:pic>
        <p:nvPicPr>
          <p:cNvPr id="5" name="Picture 9" descr="Рисунок9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5000625" y="1428750"/>
            <a:ext cx="3525838" cy="414655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02" name="Picture 2" descr="http://upload.wikimedia.org/wikipedia/commons/thumb/a/aa/Dekret_o_mire.png/220px-Dekret_o_mi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4857750"/>
            <a:ext cx="1285875" cy="178911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14938" y="5786438"/>
            <a:ext cx="2078037" cy="7080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В.Серов.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Декрет о мире.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071563"/>
            <a:ext cx="4357688" cy="56324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 основу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Декрета о земле </a:t>
            </a: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были положены 242 местных крестьянских наказа </a:t>
            </a:r>
            <a:r>
              <a:rPr lang="en-US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I </a:t>
            </a: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съезду Советов. Крестьяне требовали отмены частной собственности на землю, установления уравнительного землепользования с периодическими переделами земли. Эти требования были составной частью эсеровской программы. </a:t>
            </a:r>
            <a:endParaRPr lang="ru-RU" sz="3600" b="1" dirty="0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pic>
        <p:nvPicPr>
          <p:cNvPr id="7" name="Picture 9" descr="Рисунок8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/>
          <a:stretch>
            <a:fillRect/>
          </a:stretch>
        </p:blipFill>
        <p:spPr bwMode="auto">
          <a:xfrm>
            <a:off x="4929188" y="1143000"/>
            <a:ext cx="3978275" cy="450056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85750" y="887413"/>
            <a:ext cx="4357688" cy="60007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Но Ленин прекрасно понимал, что без поддержки крестьянства удержать власть в стране вряд ли удастся. Поэтому он перехватил у эсеров их аграрную программу. И крестьяне пошли за большевиками.</a:t>
            </a:r>
            <a:endParaRPr lang="ru-RU" sz="3200" b="1" dirty="0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pic>
        <p:nvPicPr>
          <p:cNvPr id="50181" name="Picture 5" descr="http://historydoc.edu.ru/attach.asp?a_no=1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25" y="5000625"/>
            <a:ext cx="1143000" cy="158115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286375" y="5786438"/>
            <a:ext cx="2187575" cy="7080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В.Серов.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Декрет о земле.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625" y="71438"/>
            <a:ext cx="8286750" cy="928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большевики предложили решить аграрный вопрос?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4286250"/>
            <a:ext cx="8215313" cy="24193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27 октября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съезд сформирован первое советское правительство-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Совет народных комиссаров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которое было однопартийным. Его председателем был избран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Ленин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Троцкий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стал наркомом по иностранным делам,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Сталин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- наркомом по делам национальностей,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Луначарский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возглавил комиссариат народного просвещения.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</a:t>
            </a: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съезд Советов 25-27 октября 1917 г.</a:t>
            </a:r>
          </a:p>
        </p:txBody>
      </p:sp>
      <p:pic>
        <p:nvPicPr>
          <p:cNvPr id="49154" name="Picture 2" descr="http://t1.gstatic.com/images?q=tbn:QgzBVFmgD0fUvM::&amp;t=1&amp;usg=__H6YU_qMm8z18kwMDiunvK0M6Qh0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357313"/>
            <a:ext cx="6215063" cy="272732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429500" y="2428875"/>
            <a:ext cx="1428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СНК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5" y="4357688"/>
            <a:ext cx="8429625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Московские большевики создали партийный центр, который установил караулы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большевистски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настроенных солдат у почтамта и телеграфа, закрыл редакции буржуазных газет. Вечером собрался объединенный пленум московских Советов рабочих и солдатских депутатов. На нем был избран ВРК.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в Москве</a:t>
            </a:r>
          </a:p>
        </p:txBody>
      </p:sp>
      <p:pic>
        <p:nvPicPr>
          <p:cNvPr id="48130" name="Picture 2" descr="http://www.ikd.ru/images/image/Revol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000125"/>
            <a:ext cx="4997450" cy="328612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714500" y="142875"/>
            <a:ext cx="6215063" cy="714375"/>
          </a:xfrm>
          <a:prstGeom prst="bevel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Последний этап кризиса власти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1071563"/>
            <a:ext cx="3500438" cy="52625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 началом осени лидеры меньшевиков и эсеров, вместе с большевиками выступившие против Корнилова, должны были решить, с кем сотрудничать — с кадетами или большевиками. </a:t>
            </a:r>
            <a:r>
              <a:rPr lang="ru-RU" sz="2400" b="1" dirty="0">
                <a:solidFill>
                  <a:srgbClr val="C00000"/>
                </a:solidFill>
                <a:latin typeface="+mj-lt"/>
              </a:rPr>
              <a:t>14 сентября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собралось </a:t>
            </a:r>
            <a:r>
              <a:rPr lang="ru-RU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Демократическое совещание. </a:t>
            </a:r>
          </a:p>
        </p:txBody>
      </p:sp>
      <p:pic>
        <p:nvPicPr>
          <p:cNvPr id="8196" name="Picture 4" descr="http://www.taday.ru/data/509/447/1234/Керенский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1214438"/>
            <a:ext cx="4608513" cy="4500562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714875" y="5929313"/>
            <a:ext cx="4000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Делегаты Демократического совещания 14 сентября 1917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357313"/>
            <a:ext cx="3143250" cy="48942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Основная борьба развернулась за Кремль, где находился Арсенал. ВРК отправил в Кремль своих комиссаров. Но попытка вывезти оружие не удалась, так как крепость была блокирована отрядами юнкеров.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в Москве</a:t>
            </a:r>
          </a:p>
        </p:txBody>
      </p:sp>
      <p:pic>
        <p:nvPicPr>
          <p:cNvPr id="56322" name="Picture 2" descr="http://works.tarefer.ru/58/100080/pics/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1428750"/>
            <a:ext cx="5207000" cy="45720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5750" y="1357313"/>
            <a:ext cx="3214688" cy="48942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Утром 28 октября, полагая, что город полностью находится в руках Комитета общественной безопасности, кремлевский гарнизон сдался без боя, после чего все его солдаты и офицеры были расстреляны.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4000500"/>
            <a:ext cx="8715375" cy="267811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ВРК прибег к чрезвычайным мерам. </a:t>
            </a:r>
            <a:r>
              <a:rPr lang="ru-RU" sz="2400" b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28 октября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началась всеобщая политическая стачка рабочих московских заводов и фабрик. Срочно было созвано собрание представителей воинских частей гарнизона. Оно заявило о поддержке ВРК и непризнании распоряжений штаба округа и Комитета общественной безопасности. 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в Москве</a:t>
            </a:r>
          </a:p>
        </p:txBody>
      </p:sp>
      <p:pic>
        <p:nvPicPr>
          <p:cNvPr id="55299" name="Picture 3" descr="http://bolgrad.net/raznoe/revolyc%201917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928688"/>
            <a:ext cx="4429125" cy="30003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4714875"/>
            <a:ext cx="8358187" cy="19383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29 октября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положение в Москве изменилось в пользу восставших. Было принято решение об артиллерийском обстреле опорных пунктов противника, в том числе и Кремля. Огонь открыли более 20 орудий. </a:t>
            </a:r>
            <a:endParaRPr lang="ru-RU" sz="2400" b="1" u="sng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в Москве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85750" y="1357313"/>
            <a:ext cx="2232025" cy="10160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К.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Юон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Взятие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Кремля в 1917 г.</a:t>
            </a:r>
          </a:p>
        </p:txBody>
      </p:sp>
      <p:pic>
        <p:nvPicPr>
          <p:cNvPr id="54274" name="Picture 2" descr="http://img-fotki.yandex.ru/get/25/nashenasledie2008.4a/0_2c11d_f27d903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928688"/>
            <a:ext cx="5286375" cy="372427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4357688"/>
            <a:ext cx="8072437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Встречный обстрел повстанцев из кремлевских орудий вели и юнкера. Днем </a:t>
            </a:r>
            <a:r>
              <a:rPr lang="ru-RU" sz="2400" b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 ноября </a:t>
            </a: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Кремль оказался в плотном кольце окружения. Председатель Комитета общественной безопасности предложил начать мирные переговоры.  Это означало капитуляцию.</a:t>
            </a:r>
            <a:endParaRPr lang="ru-RU" sz="2400" b="1" u="sng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в Москве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14313" y="1571625"/>
            <a:ext cx="2571750" cy="13239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К.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Юон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Взятие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Кремля в 1917 г.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у Манежа.</a:t>
            </a:r>
          </a:p>
        </p:txBody>
      </p:sp>
      <p:pic>
        <p:nvPicPr>
          <p:cNvPr id="53250" name="Picture 2" descr="http://img-fotki.yandex.ru/get/25/nashenasledie2008.4a/0_2c120_bd81c1bc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928688"/>
            <a:ext cx="4572000" cy="334486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minchanin.esmasoft.com/maps/hist1970/hist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928688"/>
            <a:ext cx="7358062" cy="385762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Багетная рамка 2"/>
          <p:cNvSpPr/>
          <p:nvPr/>
        </p:nvSpPr>
        <p:spPr>
          <a:xfrm>
            <a:off x="1285852" y="142852"/>
            <a:ext cx="692948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Установление новой власти на местах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500" y="5000625"/>
            <a:ext cx="8072438" cy="157003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 ряде городов Центрального промышленного района местные Советы обладали реальной властью еще до октябрьских событий. Они лишь узаконили и упрочили свое положение.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857750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00563" y="242887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4875" y="242887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071938" y="228600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857750" y="2071688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643438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72188" y="2714625"/>
            <a:ext cx="214312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357938" y="2928938"/>
            <a:ext cx="214312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072188" y="2928938"/>
            <a:ext cx="214312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357813" y="3714750"/>
            <a:ext cx="166687" cy="1666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42938" y="5143500"/>
            <a:ext cx="8072437" cy="138430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 Самаре, Царицыне, Сызрани, Симбирске власть Советов была установлена мирным путем.</a:t>
            </a:r>
            <a:endParaRPr lang="ru-RU" sz="28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75" y="5143500"/>
            <a:ext cx="8072438" cy="12001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Калуге, Туле,  Казани, Саратове и Астрахани, борьба продолжалась до конца ноября, декабря и кое-где до января.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 flipH="1">
            <a:off x="6072188" y="4214813"/>
            <a:ext cx="142875" cy="1143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143625" y="250031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071938" y="2643188"/>
            <a:ext cx="142875" cy="16668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715000" y="328612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214813" y="2714625"/>
            <a:ext cx="157162" cy="1571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84200" y="4872038"/>
            <a:ext cx="8047038" cy="19478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 Западной Сибири Советы взяли власть в начале декабря. К февралю 1918 г. власть Советов утвердилась почти по всему Алтаю, в феврале — в Чите,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Верхнеудинске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затем в Забайкалье и к марту — на Дальнем Востоке.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8643938" cy="1117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Иллюстрации: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taday.ru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varjag-2007.livejournal.com/640390.html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actualhistory.ru/russ_army_before_1917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2"/>
              </a:rPr>
              <a:t>www.biografii.ru/biogr_dop/trock..._d_1.php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dic.academic.ru/dic.nsf/</a:t>
            </a:r>
            <a:r>
              <a:rPr lang="en-US" dirty="0" err="1">
                <a:latin typeface="+mn-lt"/>
              </a:rPr>
              <a:t>ruwiki</a:t>
            </a:r>
            <a:r>
              <a:rPr lang="en-US" dirty="0">
                <a:latin typeface="+mn-lt"/>
              </a:rPr>
              <a:t>/1664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dic.academic.ru/dic.nsf/</a:t>
            </a:r>
            <a:r>
              <a:rPr lang="en-US" dirty="0" err="1">
                <a:latin typeface="+mn-lt"/>
              </a:rPr>
              <a:t>ruwiki</a:t>
            </a:r>
            <a:r>
              <a:rPr lang="en-US" dirty="0">
                <a:latin typeface="+mn-lt"/>
              </a:rPr>
              <a:t>/1005598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3"/>
              </a:rPr>
              <a:t>www.s_103.edu54.ru/p67aa1.html </a:t>
            </a:r>
            <a:r>
              <a:rPr lang="ru-RU" dirty="0">
                <a:latin typeface="+mn-lt"/>
                <a:hlinkClick r:id="rId3"/>
              </a:rPr>
              <a:t>11</a:t>
            </a:r>
            <a:r>
              <a:rPr lang="ru-RU" dirty="0">
                <a:latin typeface="+mn-lt"/>
              </a:rPr>
              <a:t>.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4"/>
              </a:rPr>
              <a:t>www.s_103.edu54.ru/p67aa1.html</a:t>
            </a: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antikclub.ru/load/63-1-0-404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5"/>
              </a:rPr>
              <a:t>www.pln-pskov.ru/society/47131.html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korabley.net/news/2008-10-08-14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myrt.ru/news/public/1214-kak-na-...</a:t>
            </a:r>
            <a:r>
              <a:rPr lang="en-US" dirty="0" err="1">
                <a:latin typeface="+mn-lt"/>
              </a:rPr>
              <a:t>rca.html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4"/>
              </a:rPr>
              <a:t>www.s_103.edu54.ru/p67aa1.html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madeinpiter.ru/2008/12/15/%25D0%...D0%25B5/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dic.academic.ru/dic.nsf/</a:t>
            </a:r>
            <a:r>
              <a:rPr lang="en-US" dirty="0" err="1">
                <a:latin typeface="+mn-lt"/>
              </a:rPr>
              <a:t>ruwiki</a:t>
            </a:r>
            <a:r>
              <a:rPr lang="en-US" dirty="0">
                <a:latin typeface="+mn-lt"/>
              </a:rPr>
              <a:t>/1005598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feminisnts.wordpress.com/2009/09...D1%2582/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den-king.livejournal.com/62451.html</a:t>
            </a:r>
            <a:r>
              <a:rPr lang="ru-RU" dirty="0">
                <a:latin typeface="+mn-lt"/>
              </a:rPr>
              <a:t>\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hlinkClick r:id="rId6"/>
              </a:rPr>
              <a:t>www.vokrugsveta.ru/vs/article/6116/</a:t>
            </a: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otkritka-reprodukzija.blogspot.c</a:t>
            </a:r>
            <a:r>
              <a:rPr lang="en-US" dirty="0">
                <a:latin typeface="+mn-lt"/>
              </a:rPr>
              <a:t>..._14.html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63" y="500063"/>
            <a:ext cx="7215187" cy="5078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23. </a:t>
            </a:r>
            <a:r>
              <a:rPr lang="en-US" dirty="0">
                <a:latin typeface="+mn-lt"/>
              </a:rPr>
              <a:t>veniamin1.livejournal.com/6391.html</a:t>
            </a:r>
            <a:endParaRPr lang="ru-RU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24.</a:t>
            </a:r>
            <a:r>
              <a:rPr lang="en-US" dirty="0">
                <a:latin typeface="+mn-lt"/>
              </a:rPr>
              <a:t> ru.wikipedia.org/wiki/%25D0%2594...5D0%25B5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25.</a:t>
            </a:r>
            <a:r>
              <a:rPr lang="en-US" dirty="0">
                <a:latin typeface="+mn-lt"/>
              </a:rPr>
              <a:t> tolochko.ru/2010/05/30/</a:t>
            </a:r>
            <a:r>
              <a:rPr lang="en-US" dirty="0" err="1">
                <a:latin typeface="+mn-lt"/>
              </a:rPr>
              <a:t>dekret</a:t>
            </a:r>
            <a:r>
              <a:rPr lang="en-US" dirty="0">
                <a:latin typeface="+mn-lt"/>
              </a:rPr>
              <a:t>-ii...o-</a:t>
            </a:r>
            <a:r>
              <a:rPr lang="en-US" dirty="0" err="1">
                <a:latin typeface="+mn-lt"/>
              </a:rPr>
              <a:t>zemle</a:t>
            </a:r>
            <a:r>
              <a:rPr lang="en-US" dirty="0">
                <a:latin typeface="+mn-lt"/>
              </a:rPr>
              <a:t>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26.</a:t>
            </a:r>
            <a:r>
              <a:rPr lang="en-US" dirty="0">
                <a:latin typeface="+mn-lt"/>
              </a:rPr>
              <a:t> dic.academic.ru/dic.nsf/</a:t>
            </a:r>
            <a:r>
              <a:rPr lang="en-US" dirty="0" err="1">
                <a:latin typeface="+mn-lt"/>
              </a:rPr>
              <a:t>ruwiki</a:t>
            </a:r>
            <a:r>
              <a:rPr lang="en-US" dirty="0">
                <a:latin typeface="+mn-lt"/>
              </a:rPr>
              <a:t>/146056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27.</a:t>
            </a:r>
            <a:r>
              <a:rPr lang="en-US" dirty="0">
                <a:latin typeface="+mn-lt"/>
              </a:rPr>
              <a:t> www.ikd.ru/taxonomy/term/8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28.</a:t>
            </a:r>
            <a:r>
              <a:rPr lang="en-US" dirty="0">
                <a:latin typeface="+mn-lt"/>
              </a:rPr>
              <a:t> works.tarefer.ru/58/100080/index.html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29.</a:t>
            </a:r>
            <a:r>
              <a:rPr lang="en-US" dirty="0">
                <a:latin typeface="+mn-lt"/>
              </a:rPr>
              <a:t> bolgrad.net/blog.php%3Fpage%3Dbl...26id%3D4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30.</a:t>
            </a:r>
            <a:r>
              <a:rPr lang="en-US" dirty="0">
                <a:latin typeface="+mn-lt"/>
              </a:rPr>
              <a:t> community.livejournal.com/</a:t>
            </a:r>
            <a:r>
              <a:rPr lang="en-US" dirty="0" err="1">
                <a:latin typeface="+mn-lt"/>
              </a:rPr>
              <a:t>mos_kr</a:t>
            </a:r>
            <a:r>
              <a:rPr lang="en-US" dirty="0">
                <a:latin typeface="+mn-lt"/>
              </a:rPr>
              <a:t>...5D1%258C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</a:rPr>
              <a:t>31</a:t>
            </a:r>
            <a:r>
              <a:rPr lang="ru-RU" dirty="0">
                <a:latin typeface="+mn-lt"/>
              </a:rPr>
              <a:t>.</a:t>
            </a:r>
            <a:r>
              <a:rPr lang="en-US" dirty="0">
                <a:latin typeface="+mn-lt"/>
              </a:rPr>
              <a:t> minchanin.esmasoft.com/maps/hist...dex.html</a:t>
            </a:r>
            <a:endParaRPr lang="ru-RU" dirty="0"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Литература.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Constantia" pitchFamily="18" charset="0"/>
              </a:rPr>
              <a:t>А.А. Данилов, Л.Г. Косулина, М.Ю. Брандт История России 20- начало 21 века, 9 класс</a:t>
            </a:r>
          </a:p>
          <a:p>
            <a:pPr marL="342900" indent="-342900" algn="ctr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latin typeface="Constantia" pitchFamily="18" charset="0"/>
              </a:rPr>
              <a:t>С.В. Агафонов Тематическое и поурочное планирование по истории России 20- начало 21 века. 9 класс</a:t>
            </a:r>
            <a:endParaRPr lang="en-US" dirty="0">
              <a:latin typeface="Constantia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714480" y="142852"/>
            <a:ext cx="6215106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Последний этап кризиса власти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1071563"/>
            <a:ext cx="4786313" cy="56324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После долгих дискуссий незначительным большинством голосов была одобрена коалиция с кадетами.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25 сентября </a:t>
            </a: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было сформировано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третье коалиционное правительство</a:t>
            </a:r>
            <a:r>
              <a:rPr lang="ru-RU" sz="2400" b="1" dirty="0" smtClean="0">
                <a:solidFill>
                  <a:srgbClr val="03495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Министром-председателем и Верховным главнокомандующим остался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Times New Roman" panose="02020603050405020304" pitchFamily="18" charset="0"/>
              </a:rPr>
              <a:t>Керенский</a:t>
            </a:r>
            <a:r>
              <a:rPr lang="ru-RU" sz="2400" b="1" dirty="0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Новое правительство не смогло решить вопросы о мире и о земле. Затягивался созыв Учредительного собрания.</a:t>
            </a:r>
            <a:endParaRPr lang="ru-RU" sz="3600" b="1" dirty="0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pic>
        <p:nvPicPr>
          <p:cNvPr id="7171" name="Picture 3" descr="http://hronos.km.ru/img/portrety/kerenski_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1143000"/>
            <a:ext cx="3535363" cy="464343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929313" y="6000750"/>
            <a:ext cx="27860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А.Ф. Керенский</a:t>
            </a:r>
          </a:p>
        </p:txBody>
      </p:sp>
      <p:sp>
        <p:nvSpPr>
          <p:cNvPr id="7" name="Прямоугольник 6"/>
          <p:cNvSpPr/>
          <p:nvPr/>
        </p:nvSpPr>
        <p:spPr>
          <a:xfrm rot="20558838">
            <a:off x="544127" y="2352257"/>
            <a:ext cx="8348569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Кризис власти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858048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Социально-экономическая ситуация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63" y="1500188"/>
            <a:ext cx="8215312" cy="12001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 марта по октябрь было остановлено около 800 заводов и фабрик. Резко понизилась добыча угля, выплавка чугуна и стали.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8875" y="857250"/>
            <a:ext cx="4357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 чем говорят факты: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3" y="2786063"/>
            <a:ext cx="8215312" cy="4619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Парализовано железнодорожное сообщение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63" y="3429000"/>
            <a:ext cx="8215312" cy="83026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Государственный долг России к октябрю 1917 г. Достиг 50 млрд. рублей.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63" y="4429125"/>
            <a:ext cx="8215312" cy="12001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Заработная плата сократилась на 40-50% по сравнению с 1913 г. Цены на продукты первой необходимости выросли в несколько раз.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500" y="5786438"/>
            <a:ext cx="8215313" cy="4619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Вводились карточки на продовольствие.</a:t>
            </a:r>
          </a:p>
        </p:txBody>
      </p:sp>
      <p:sp>
        <p:nvSpPr>
          <p:cNvPr id="10" name="Прямоугольник 9"/>
          <p:cNvSpPr/>
          <p:nvPr/>
        </p:nvSpPr>
        <p:spPr>
          <a:xfrm rot="20558838">
            <a:off x="4950" y="2875002"/>
            <a:ext cx="917661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Экономический кризис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858048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Социально-экономическая ситуация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357313"/>
            <a:ext cx="3500438" cy="48942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Недовольство росло. Общее число бастующих в сентябре—октябре составило 2,5 млн. человек — почти в 8 раз больше, чем весной. Крестьяне захватывали помещичьи земли, громили усадьбы, не подчинялись властям.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pic>
        <p:nvPicPr>
          <p:cNvPr id="32773" name="Picture 5" descr="http://img-fotki.yandex.ru/get/2709/varjag-2007.28/0_2736d_a2e78032_XL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4429125" y="1143000"/>
            <a:ext cx="3857625" cy="5538788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1285852" y="142852"/>
            <a:ext cx="6858048" cy="71438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Социально-экономическая ситуация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4286250"/>
            <a:ext cx="8358188" cy="2308225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smtClean="0">
                <a:solidFill>
                  <a:srgbClr val="0B5395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Критическим было положение на фронте: нередким явлением стало неподчинение приказу, братание с противником, дезертирство. Немцы захватили Моонзундские острова, оттеснили Балтийский флот в Финский залив. Угроза Петрограду становилась все более реальной.</a:t>
            </a:r>
            <a:endParaRPr lang="ru-RU" sz="3600" b="1" smtClean="0">
              <a:solidFill>
                <a:srgbClr val="0B5395"/>
              </a:solidFill>
              <a:latin typeface="Arial" panose="020B0604020202020204" pitchFamily="34" charset="0"/>
            </a:endParaRPr>
          </a:p>
        </p:txBody>
      </p:sp>
      <p:pic>
        <p:nvPicPr>
          <p:cNvPr id="31749" name="Picture 5" descr="http://actualhistory.ru/app/var/pub/files/1373/bratani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928688"/>
            <a:ext cx="4572000" cy="3198812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929438" y="1785938"/>
            <a:ext cx="19288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+mj-lt"/>
              </a:rPr>
              <a:t>Братание русских и германских войск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500063" y="642938"/>
            <a:ext cx="2286000" cy="785812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Война</a:t>
            </a: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3357563" y="714375"/>
            <a:ext cx="2428875" cy="785813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Политический кризис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357938" y="714375"/>
            <a:ext cx="2500312" cy="785813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кризис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857500" y="2143125"/>
            <a:ext cx="3500438" cy="785813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социального недовольства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714875" y="3500438"/>
            <a:ext cx="3857625" cy="1143000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популярности большевиков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14313" y="3500438"/>
            <a:ext cx="3857625" cy="1143000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Падение авторитета Временного правительства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714500" y="5214938"/>
            <a:ext cx="5357813" cy="1285875"/>
          </a:xfrm>
          <a:prstGeom prst="flowChartAlternateProcess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Большевики выигрывают  выборы в Петроградский и Московский Советы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6200000" flipH="1">
            <a:off x="2767806" y="304007"/>
            <a:ext cx="714375" cy="29638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4267994" y="1804194"/>
            <a:ext cx="642937" cy="349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5787232" y="321469"/>
            <a:ext cx="642937" cy="30003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3090069" y="1981994"/>
            <a:ext cx="571500" cy="24653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5339557" y="2196306"/>
            <a:ext cx="571500" cy="20367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5232401" y="3803650"/>
            <a:ext cx="571500" cy="22510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2982119" y="3804444"/>
            <a:ext cx="571500" cy="22494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1357313"/>
            <a:ext cx="8215313" cy="83026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В такой обстановке большевики с их понятными, доходчивыми лозунгами: </a:t>
            </a:r>
            <a:endParaRPr lang="ru-RU" sz="240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1285852" y="142852"/>
            <a:ext cx="6929486" cy="1071570"/>
          </a:xfrm>
          <a:prstGeom prst="bevel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и проведение вооруженного восстания в Петрограде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813" y="2286000"/>
            <a:ext cx="7572375" cy="785813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Вся власть Советам!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8" y="3286125"/>
            <a:ext cx="4572000" cy="785813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народам!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9000" y="4286250"/>
            <a:ext cx="5214938" cy="785813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крестьянам!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5" y="5214938"/>
            <a:ext cx="7572375" cy="785812"/>
          </a:xfrm>
          <a:prstGeom prst="roundRect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Фабрики и заводы рабочим!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50" y="6143625"/>
            <a:ext cx="8215313" cy="46196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Приобрели все большую популярность в массах.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tint val="100000"/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1037</TotalTime>
  <Words>1968</Words>
  <Application>Microsoft Office PowerPoint</Application>
  <PresentationFormat>Экран (4:3)</PresentationFormat>
  <Paragraphs>187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Century Gothic</vt:lpstr>
      <vt:lpstr>Wingdings 3</vt:lpstr>
      <vt:lpstr>Calibri</vt:lpstr>
      <vt:lpstr>Wingdings</vt:lpstr>
      <vt:lpstr>Times New Roman</vt:lpstr>
      <vt:lpstr>Constantia</vt:lpstr>
      <vt:lpstr>Ион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####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###</dc:creator>
  <cp:lastModifiedBy>Роман</cp:lastModifiedBy>
  <cp:revision>111</cp:revision>
  <dcterms:created xsi:type="dcterms:W3CDTF">2010-11-06T07:06:58Z</dcterms:created>
  <dcterms:modified xsi:type="dcterms:W3CDTF">2018-10-19T01:17:35Z</dcterms:modified>
</cp:coreProperties>
</file>