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0"/>
  </p:notesMasterIdLst>
  <p:sldIdLst>
    <p:sldId id="316" r:id="rId2"/>
    <p:sldId id="317" r:id="rId3"/>
    <p:sldId id="318" r:id="rId4"/>
    <p:sldId id="319" r:id="rId5"/>
    <p:sldId id="294" r:id="rId6"/>
    <p:sldId id="308" r:id="rId7"/>
    <p:sldId id="295" r:id="rId8"/>
    <p:sldId id="312" r:id="rId9"/>
    <p:sldId id="296" r:id="rId10"/>
    <p:sldId id="298" r:id="rId11"/>
    <p:sldId id="299" r:id="rId12"/>
    <p:sldId id="300" r:id="rId13"/>
    <p:sldId id="321" r:id="rId14"/>
    <p:sldId id="309" r:id="rId15"/>
    <p:sldId id="329" r:id="rId16"/>
    <p:sldId id="303" r:id="rId17"/>
    <p:sldId id="301" r:id="rId18"/>
    <p:sldId id="328" r:id="rId19"/>
    <p:sldId id="305" r:id="rId20"/>
    <p:sldId id="322" r:id="rId21"/>
    <p:sldId id="323" r:id="rId22"/>
    <p:sldId id="277" r:id="rId23"/>
    <p:sldId id="324" r:id="rId24"/>
    <p:sldId id="307" r:id="rId25"/>
    <p:sldId id="325" r:id="rId26"/>
    <p:sldId id="258" r:id="rId27"/>
    <p:sldId id="326" r:id="rId28"/>
    <p:sldId id="327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454545"/>
    <a:srgbClr val="CA82B0"/>
    <a:srgbClr val="FF3300"/>
    <a:srgbClr val="00FF00"/>
    <a:srgbClr val="6600FF"/>
    <a:srgbClr val="6C5D0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22" autoAdjust="0"/>
    <p:restoredTop sz="93081" autoAdjust="0"/>
  </p:normalViewPr>
  <p:slideViewPr>
    <p:cSldViewPr>
      <p:cViewPr varScale="1">
        <p:scale>
          <a:sx n="108" d="100"/>
          <a:sy n="108" d="100"/>
        </p:scale>
        <p:origin x="-17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37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37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37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66D7BBE-3BE8-43D0-8726-8AAE6663F4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80B6C02-F7AE-4422-B58E-ACE5591958EA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E0F6EB-0788-46FF-AB56-E4FD84C0539F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83B1342-8C38-41B2-886C-C4BA73FB9663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19F2CF8-1AA6-49A8-AF9D-EA472A585A1B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630DA45-0CB6-49AA-8917-2EEF10DA729E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390833E-C63B-4E74-90A1-0577697008EF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EB42BC4-9E43-44DD-BF49-04357A074ACA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DFEEB7F-80D6-47F6-918F-975A6C962623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0B65477-BEDD-434B-87C4-065877A3AA17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BF6CEF1-CAA7-424B-84D2-C3F3703F7309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ABCD678-B45F-4F16-AAC9-973C54376676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C36EB5-7A55-4D17-908D-06BB458C8472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9439AD-3069-4892-8F67-6B1BC4A5DE99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2254E6E-813D-48A4-A030-48D3722E9869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36675B3-D135-4A04-A99A-A4B2261426E2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CC733-3E82-4BCA-A319-201316F71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B1773-47F5-4582-9F29-DB153132AA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9D5C9-01F2-4502-B7EE-A3E69E231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9A398-9169-47AC-A204-EE5EC29A94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3C273-73CC-4963-A7E9-93DF71EC7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6A9F1-D268-4792-8A4B-C79388E407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FF51C-E163-4B88-95D4-7FB38B19EA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FDE9B-DCB4-4A1E-8702-536A145F7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BEDF7-9051-47E9-8A7D-E7F3F5ABC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8687F-BC93-4A38-B5DC-025FB6AB7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F28D9-C07D-4820-BFB3-826D00128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1022B-DEE5-4E31-A3E8-FB4D29554C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20ABA-0065-4DC1-87C2-35F4C1FB5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E6D9C-F1DC-4D0A-815B-4C63D96E9C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9C93DD-D0BD-4206-817D-6E64CCC5C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ransition advClick="0" advTm="14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1" y="642938"/>
            <a:ext cx="5940151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4612AE"/>
                </a:solidFill>
                <a:latin typeface="Times New Roman" pitchFamily="18" charset="0"/>
                <a:cs typeface="Times New Roman" pitchFamily="18" charset="0"/>
              </a:rPr>
              <a:t>Проектная работа по теме: </a:t>
            </a:r>
          </a:p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«В.И. Даль. Человек необычной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судьбы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.» 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4244975" y="4725144"/>
            <a:ext cx="48990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Выполнили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Черончина Ангелина.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                        Фёдорова Анжелика 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                      ученицы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9 класса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Петрова Т.И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5013325" y="6440488"/>
            <a:ext cx="2441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Тура, март 2016 год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071678"/>
            <a:ext cx="3000396" cy="35719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4810" y="1500174"/>
            <a:ext cx="450059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93E8C8-6086-4345-83D8-B867E3570ACA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120836" name="Rectangle 4"/>
          <p:cNvSpPr>
            <a:spLocks noGrp="1"/>
          </p:cNvSpPr>
          <p:nvPr>
            <p:ph type="title"/>
          </p:nvPr>
        </p:nvSpPr>
        <p:spPr>
          <a:xfrm>
            <a:off x="0" y="620688"/>
            <a:ext cx="3851920" cy="2880320"/>
          </a:xfrm>
        </p:spPr>
        <p:txBody>
          <a:bodyPr/>
          <a:lstStyle/>
          <a:p>
            <a:r>
              <a:rPr lang="ru-RU" sz="1800" dirty="0" smtClean="0">
                <a:solidFill>
                  <a:srgbClr val="993300"/>
                </a:solidFill>
                <a:latin typeface="Georgia" pitchFamily="18" charset="0"/>
              </a:rPr>
              <a:t>В  1829 году начинается русско-турецкая война</a:t>
            </a:r>
            <a:r>
              <a:rPr lang="ru-RU" sz="1800" dirty="0" smtClean="0">
                <a:solidFill>
                  <a:srgbClr val="993300"/>
                </a:solidFill>
                <a:latin typeface="Arial" charset="0"/>
              </a:rPr>
              <a:t>,</a:t>
            </a:r>
            <a:r>
              <a:rPr lang="ru-RU" sz="1800" dirty="0" smtClean="0">
                <a:solidFill>
                  <a:srgbClr val="993300"/>
                </a:solidFill>
                <a:latin typeface="Georgia" pitchFamily="18" charset="0"/>
              </a:rPr>
              <a:t> и всех  студентов медиков призывают в армию. Даль досрочно защищает диссертацию,  и отправляется  к месту службы. Он  лечит раненых, борется с холерой и чумой и … </a:t>
            </a:r>
            <a:br>
              <a:rPr lang="ru-RU" sz="1800" dirty="0" smtClean="0">
                <a:solidFill>
                  <a:srgbClr val="993300"/>
                </a:solidFill>
                <a:latin typeface="Georgia" pitchFamily="18" charset="0"/>
              </a:rPr>
            </a:br>
            <a:r>
              <a:rPr lang="ru-RU" sz="1800" u="sng" dirty="0" smtClean="0">
                <a:solidFill>
                  <a:srgbClr val="993300"/>
                </a:solidFill>
                <a:latin typeface="Georgia" pitchFamily="18" charset="0"/>
              </a:rPr>
              <a:t>собирает слова</a:t>
            </a:r>
            <a:r>
              <a:rPr lang="ru-RU" sz="2400" dirty="0" smtClean="0">
                <a:solidFill>
                  <a:srgbClr val="993300"/>
                </a:solidFill>
                <a:latin typeface="Georgia" pitchFamily="18" charset="0"/>
              </a:rPr>
              <a:t>.</a:t>
            </a:r>
            <a:r>
              <a:rPr lang="ru-RU" sz="2300" dirty="0" smtClean="0">
                <a:solidFill>
                  <a:srgbClr val="993300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120835" name="Rectangle 3"/>
          <p:cNvSpPr>
            <a:spLocks noGrp="1"/>
          </p:cNvSpPr>
          <p:nvPr>
            <p:ph type="body" sz="half" idx="2"/>
          </p:nvPr>
        </p:nvSpPr>
        <p:spPr>
          <a:xfrm>
            <a:off x="0" y="4786322"/>
            <a:ext cx="9144001" cy="1214446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dirty="0" smtClean="0">
                <a:solidFill>
                  <a:srgbClr val="993300"/>
                </a:solidFill>
                <a:latin typeface="Georgia" pitchFamily="18" charset="0"/>
              </a:rPr>
              <a:t>    </a:t>
            </a:r>
            <a:r>
              <a:rPr lang="ru-RU" sz="2000" dirty="0" smtClean="0">
                <a:solidFill>
                  <a:srgbClr val="993300"/>
                </a:solidFill>
                <a:latin typeface="Georgia" pitchFamily="18" charset="0"/>
              </a:rPr>
              <a:t>«</a:t>
            </a:r>
            <a:r>
              <a:rPr lang="ru-RU" sz="1800" dirty="0" smtClean="0">
                <a:solidFill>
                  <a:srgbClr val="993300"/>
                </a:solidFill>
                <a:latin typeface="Georgia" pitchFamily="18" charset="0"/>
              </a:rPr>
              <a:t>Едва объявляется привал, Даль тотчас исчезает, через несколько минут его можно уже видеть где - нибудь в толпе солдат, с неизменной тетрадкой в руке». </a:t>
            </a:r>
          </a:p>
          <a:p>
            <a:pPr>
              <a:buFont typeface="Arial" charset="0"/>
              <a:buNone/>
            </a:pPr>
            <a:r>
              <a:rPr lang="ru-RU" sz="1800" i="1" dirty="0" smtClean="0">
                <a:solidFill>
                  <a:srgbClr val="993300"/>
                </a:solidFill>
                <a:latin typeface="Georgia" pitchFamily="18" charset="0"/>
              </a:rPr>
              <a:t>                                                                                                                        </a:t>
            </a: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Доктор Де Морни</a:t>
            </a:r>
          </a:p>
          <a:p>
            <a:pPr algn="r">
              <a:buFont typeface="Arial" charset="0"/>
              <a:buNone/>
            </a:pP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Однополчанин Даля</a:t>
            </a:r>
            <a:r>
              <a:rPr lang="ru-RU" sz="2000" i="1" dirty="0" smtClean="0">
                <a:latin typeface="Georgia" pitchFamily="18" charset="0"/>
              </a:rPr>
              <a:t>.</a:t>
            </a:r>
          </a:p>
          <a:p>
            <a:endParaRPr lang="ru-RU" sz="2400" i="1" dirty="0" smtClean="0">
              <a:latin typeface="Georgia" pitchFamily="18" charset="0"/>
            </a:endParaRPr>
          </a:p>
          <a:p>
            <a:endParaRPr lang="ru-RU" sz="2400" dirty="0" smtClean="0"/>
          </a:p>
        </p:txBody>
      </p:sp>
      <p:pic>
        <p:nvPicPr>
          <p:cNvPr id="120838" name="Picture 6" descr="_0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23928" y="692696"/>
            <a:ext cx="4680520" cy="3888432"/>
          </a:xfrm>
        </p:spPr>
      </p:pic>
      <p:pic>
        <p:nvPicPr>
          <p:cNvPr id="7" name="Picture 3" descr="C:\Users\1\Pictures\KUVNVWCAWRPEHHCA415CJECA6JE2OLCAGTW6UOCAV7XAF8CANXPBDZCA6ENVTUCACHUHLHCASYXA55CAM1QODNCAUORWBKCAQ32ZISCAOZG7O6CA0T6LOMCAQXHAMWCAR4VWLFCAYEMBD4CAKJXCQGCAH0KTL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357562"/>
            <a:ext cx="1512168" cy="158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856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6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6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0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877EBA-F47C-4955-A4AB-722892789C6C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122883" name="Rectangle 3"/>
          <p:cNvSpPr>
            <a:spLocks noGrp="1"/>
          </p:cNvSpPr>
          <p:nvPr>
            <p:ph type="body" sz="half" idx="2"/>
          </p:nvPr>
        </p:nvSpPr>
        <p:spPr>
          <a:xfrm>
            <a:off x="4427538" y="1052513"/>
            <a:ext cx="4572000" cy="5040312"/>
          </a:xfrm>
        </p:spPr>
        <p:txBody>
          <a:bodyPr/>
          <a:lstStyle/>
          <a:p>
            <a:pPr algn="r">
              <a:lnSpc>
                <a:spcPct val="90000"/>
              </a:lnSpc>
              <a:buFont typeface="Arial" charset="0"/>
              <a:buNone/>
            </a:pPr>
            <a:r>
              <a:rPr lang="ru-RU" sz="2200" i="1" dirty="0" smtClean="0">
                <a:solidFill>
                  <a:srgbClr val="993300"/>
                </a:solidFill>
                <a:latin typeface="Georgia" pitchFamily="18" charset="0"/>
              </a:rPr>
              <a:t>          Скоро слов стало так много, что для их перевозки понадобился верблюд.   Однажды   во время турецкого налета верблюда угнали. Даль был в отчаянии.</a:t>
            </a:r>
          </a:p>
          <a:p>
            <a:pPr algn="r">
              <a:lnSpc>
                <a:spcPct val="90000"/>
              </a:lnSpc>
              <a:buFont typeface="Arial" charset="0"/>
              <a:buNone/>
            </a:pPr>
            <a:r>
              <a:rPr lang="ru-RU" sz="2200" i="1" dirty="0" smtClean="0">
                <a:solidFill>
                  <a:srgbClr val="993300"/>
                </a:solidFill>
                <a:latin typeface="Georgia" pitchFamily="18" charset="0"/>
              </a:rPr>
              <a:t> </a:t>
            </a:r>
          </a:p>
          <a:p>
            <a:pPr algn="r">
              <a:lnSpc>
                <a:spcPct val="90000"/>
              </a:lnSpc>
              <a:buFont typeface="Arial" charset="0"/>
              <a:buNone/>
            </a:pPr>
            <a:r>
              <a:rPr lang="ru-RU" sz="2200" i="1" dirty="0" smtClean="0">
                <a:solidFill>
                  <a:srgbClr val="993300"/>
                </a:solidFill>
                <a:latin typeface="Georgia" pitchFamily="18" charset="0"/>
              </a:rPr>
              <a:t>         К счастью, через две недели казаки привели отбитого у турок верблюда. Упакованные тюки с записями мирно покоились на мохнатых горбах. Туркам не понадобились труды Даля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.</a:t>
            </a:r>
          </a:p>
          <a:p>
            <a:pPr algn="r">
              <a:lnSpc>
                <a:spcPct val="90000"/>
              </a:lnSpc>
            </a:pPr>
            <a:endParaRPr lang="ru-RU" sz="2400" i="1" dirty="0" smtClean="0"/>
          </a:p>
        </p:txBody>
      </p:sp>
      <p:pic>
        <p:nvPicPr>
          <p:cNvPr id="122886" name="Picture 6" descr="43_9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313" y="1071563"/>
            <a:ext cx="4572000" cy="4879975"/>
          </a:xfrm>
        </p:spPr>
      </p:pic>
    </p:spTree>
  </p:cSld>
  <p:clrMapOvr>
    <a:masterClrMapping/>
  </p:clrMapOvr>
  <p:transition advClick="0" advTm="2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34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34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4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88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19CB18-7463-4E39-8638-96D959340E64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124932" name="Rectangle 4"/>
          <p:cNvSpPr>
            <a:spLocks noGrp="1"/>
          </p:cNvSpPr>
          <p:nvPr>
            <p:ph type="title"/>
          </p:nvPr>
        </p:nvSpPr>
        <p:spPr>
          <a:xfrm>
            <a:off x="539750" y="620713"/>
            <a:ext cx="8229600" cy="1143000"/>
          </a:xfrm>
        </p:spPr>
        <p:txBody>
          <a:bodyPr/>
          <a:lstStyle/>
          <a:p>
            <a:r>
              <a:rPr lang="ru-RU" sz="2800" smtClean="0">
                <a:latin typeface="Georgia" pitchFamily="18" charset="0"/>
              </a:rPr>
              <a:t>Первая книга сказок, изданная Далем в 1832 году в Петербурге:</a:t>
            </a:r>
          </a:p>
        </p:txBody>
      </p:sp>
      <p:sp>
        <p:nvSpPr>
          <p:cNvPr id="124933" name="Rectangle 5"/>
          <p:cNvSpPr>
            <a:spLocks noGrp="1"/>
          </p:cNvSpPr>
          <p:nvPr>
            <p:ph type="body" sz="half" idx="2"/>
          </p:nvPr>
        </p:nvSpPr>
        <p:spPr>
          <a:xfrm>
            <a:off x="4319588" y="2071688"/>
            <a:ext cx="4824412" cy="3240087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400" smtClean="0">
                <a:solidFill>
                  <a:srgbClr val="6600FF"/>
                </a:solidFill>
                <a:latin typeface="Georgia" pitchFamily="18" charset="0"/>
              </a:rPr>
              <a:t>    </a:t>
            </a:r>
            <a:r>
              <a:rPr lang="ru-RU" sz="2400" smtClean="0">
                <a:latin typeface="Georgia" pitchFamily="18" charset="0"/>
              </a:rPr>
              <a:t>«Русские сказки из предания народного на грамоту гражданскую переложенные, к быту народному приноровленные и поговорками ходячими разукрашенные казаком Владимиром Луганским. Пяток первый»</a:t>
            </a:r>
            <a:endParaRPr lang="ru-RU" sz="2000" smtClean="0">
              <a:latin typeface="Georgia" pitchFamily="18" charset="0"/>
            </a:endParaRPr>
          </a:p>
        </p:txBody>
      </p:sp>
      <p:pic>
        <p:nvPicPr>
          <p:cNvPr id="124936" name="Picture 8" descr="dal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313" y="1643063"/>
            <a:ext cx="4381500" cy="4500562"/>
          </a:xfrm>
        </p:spPr>
      </p:pic>
    </p:spTree>
  </p:cSld>
  <p:clrMapOvr>
    <a:masterClrMapping/>
  </p:clrMapOvr>
  <p:transition advClick="0" advTm="2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/>
      <p:bldP spid="12493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620688"/>
            <a:ext cx="4320480" cy="548680"/>
          </a:xfrm>
        </p:spPr>
        <p:txBody>
          <a:bodyPr/>
          <a:lstStyle/>
          <a:p>
            <a:r>
              <a:rPr lang="ru-RU" sz="3200" b="1" i="1" u="sng" dirty="0" smtClean="0">
                <a:solidFill>
                  <a:schemeClr val="accent1">
                    <a:lumMod val="50000"/>
                  </a:schemeClr>
                </a:solidFill>
              </a:rPr>
              <a:t>Первая книга Даля</a:t>
            </a:r>
            <a:endParaRPr lang="ru-RU" sz="3200" b="1" i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79A398-9169-47AC-A204-EE5EC29A943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6" name="Содержимое 2"/>
          <p:cNvSpPr>
            <a:spLocks noGrp="1"/>
          </p:cNvSpPr>
          <p:nvPr>
            <p:ph sz="half" idx="1"/>
          </p:nvPr>
        </p:nvSpPr>
        <p:spPr>
          <a:xfrm>
            <a:off x="0" y="764704"/>
            <a:ext cx="2915816" cy="5400600"/>
          </a:xfrm>
        </p:spPr>
        <p:txBody>
          <a:bodyPr/>
          <a:lstStyle/>
          <a:p>
            <a:r>
              <a:rPr lang="ru-RU" sz="1800" dirty="0" smtClean="0">
                <a:solidFill>
                  <a:srgbClr val="993300"/>
                </a:solidFill>
              </a:rPr>
              <a:t>На эту книгу был составлен донос Александром Мордвиновым,управляющим 3-им отделением: </a:t>
            </a:r>
            <a:r>
              <a:rPr lang="ru-RU" sz="1800" i="1" dirty="0" smtClean="0">
                <a:solidFill>
                  <a:srgbClr val="993300"/>
                </a:solidFill>
                <a:latin typeface="+mn-lt"/>
                <a:ea typeface="+mn-ea"/>
                <a:cs typeface="+mn-cs"/>
              </a:rPr>
              <a:t>«…</a:t>
            </a:r>
            <a:r>
              <a:rPr lang="ru-RU" sz="1800" b="1" i="1" dirty="0" smtClean="0">
                <a:solidFill>
                  <a:srgbClr val="993300"/>
                </a:solidFill>
                <a:latin typeface="+mn-lt"/>
                <a:ea typeface="+mn-ea"/>
                <a:cs typeface="+mn-cs"/>
              </a:rPr>
              <a:t>она напечатана самым простым слогом, вполне приспособленным для низших классов, для купцов, для солдат и прислуги. В ней содержатся насмешки над правительством, жалобы на горестное положение солдата и пр.»</a:t>
            </a:r>
            <a:endParaRPr lang="ru-RU" sz="1800" b="1" dirty="0" smtClean="0">
              <a:solidFill>
                <a:srgbClr val="993300"/>
              </a:solidFill>
            </a:endParaRPr>
          </a:p>
        </p:txBody>
      </p:sp>
      <p:pic>
        <p:nvPicPr>
          <p:cNvPr id="8" name="Picture 16" descr="dal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620688"/>
            <a:ext cx="2555776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808" y="1196752"/>
            <a:ext cx="3672408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516216" y="3933056"/>
            <a:ext cx="26277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kern="0" dirty="0" smtClean="0">
                <a:solidFill>
                  <a:srgbClr val="993300"/>
                </a:solidFill>
                <a:latin typeface="Calibri"/>
              </a:rPr>
              <a:t>и книга была изъята, но несколько экземпляров у Даля сохранилось, один из которых он подарил Пушкину  </a:t>
            </a:r>
          </a:p>
        </p:txBody>
      </p:sp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4481E2-ACF5-4E3D-822F-B7016CEEEEB1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185358" name="Rectangle 14"/>
          <p:cNvSpPr>
            <a:spLocks noGrp="1"/>
          </p:cNvSpPr>
          <p:nvPr>
            <p:ph type="body" sz="half" idx="3"/>
          </p:nvPr>
        </p:nvSpPr>
        <p:spPr>
          <a:xfrm>
            <a:off x="357158" y="4725144"/>
            <a:ext cx="8358246" cy="1755775"/>
          </a:xfrm>
        </p:spPr>
        <p:txBody>
          <a:bodyPr/>
          <a:lstStyle/>
          <a:p>
            <a:pPr algn="r">
              <a:buFont typeface="Arial" charset="0"/>
              <a:buNone/>
            </a:pPr>
            <a:r>
              <a:rPr lang="ru-RU" sz="2000" dirty="0" smtClean="0">
                <a:solidFill>
                  <a:srgbClr val="993300"/>
                </a:solidFill>
                <a:latin typeface="Georgia" pitchFamily="18" charset="0"/>
              </a:rPr>
              <a:t>«</a:t>
            </a:r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Что за роскошь, что за смысл! Какой толк в каждой поговорке нашей! Что за золото </a:t>
            </a:r>
            <a:r>
              <a:rPr lang="ru-RU" sz="2000" dirty="0" smtClean="0">
                <a:latin typeface="Georgia" pitchFamily="18" charset="0"/>
              </a:rPr>
              <a:t>!»  </a:t>
            </a:r>
            <a:br>
              <a:rPr lang="ru-RU" sz="2000" dirty="0" smtClean="0">
                <a:latin typeface="Georgia" pitchFamily="18" charset="0"/>
              </a:rPr>
            </a:br>
            <a:r>
              <a:rPr lang="ru-RU" sz="1600" dirty="0" smtClean="0">
                <a:latin typeface="Georgia" pitchFamily="18" charset="0"/>
              </a:rPr>
              <a:t>А.С.Пушкин</a:t>
            </a:r>
          </a:p>
          <a:p>
            <a:pPr algn="r">
              <a:buFont typeface="Arial" charset="0"/>
              <a:buNone/>
            </a:pPr>
            <a:r>
              <a:rPr lang="ru-RU" sz="1600" dirty="0" smtClean="0">
                <a:latin typeface="Georgia" pitchFamily="18" charset="0"/>
              </a:rPr>
              <a:t>(О сказках В.Даля</a:t>
            </a:r>
            <a:r>
              <a:rPr lang="ru-RU" sz="2000" dirty="0" smtClean="0">
                <a:latin typeface="Georgia" pitchFamily="18" charset="0"/>
              </a:rPr>
              <a:t>)</a:t>
            </a:r>
          </a:p>
          <a:p>
            <a:endParaRPr lang="ru-RU" sz="2000" dirty="0" smtClean="0"/>
          </a:p>
        </p:txBody>
      </p:sp>
      <p:sp>
        <p:nvSpPr>
          <p:cNvPr id="14343" name="Text Box 17"/>
          <p:cNvSpPr txBox="1">
            <a:spLocks noChangeArrowheads="1"/>
          </p:cNvSpPr>
          <p:nvPr/>
        </p:nvSpPr>
        <p:spPr bwMode="auto">
          <a:xfrm>
            <a:off x="1763713" y="40052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620688"/>
            <a:ext cx="688973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5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5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5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85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85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85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C3C273-73CC-4963-A7E9-93DF71EC79A3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148088">
            <a:off x="357995" y="706847"/>
            <a:ext cx="3888432" cy="5718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85915">
            <a:off x="3518715" y="436467"/>
            <a:ext cx="5406498" cy="3041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83178">
            <a:off x="5216372" y="3188006"/>
            <a:ext cx="2471281" cy="3120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4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FE6CB6-05F2-46FD-9983-7591055A4E0A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134146" name="Rectangle 2"/>
          <p:cNvSpPr>
            <a:spLocks noGrp="1"/>
          </p:cNvSpPr>
          <p:nvPr>
            <p:ph type="title"/>
          </p:nvPr>
        </p:nvSpPr>
        <p:spPr>
          <a:xfrm>
            <a:off x="0" y="4286256"/>
            <a:ext cx="9144000" cy="1971675"/>
          </a:xfrm>
        </p:spPr>
        <p:txBody>
          <a:bodyPr/>
          <a:lstStyle/>
          <a:p>
            <a:r>
              <a:rPr lang="ru-RU" sz="2000" dirty="0" smtClean="0">
                <a:latin typeface="Georgia" pitchFamily="18" charset="0"/>
              </a:rPr>
              <a:t>Вместе с Пушкиным Даль путешествовал по Оренбуржью. Пушкин в ту пору собирался писать историю Пугачевского бунта и  собирал материалы для своей будущей книги. Говорят, что во время этой поездки  они подарили друг другу сюжеты сказок. Пушкин - Далю о Георгии Храбром и волке, а Даль Пушкину сюжет  сказки о рыбаке и рыбке.</a:t>
            </a:r>
          </a:p>
        </p:txBody>
      </p:sp>
      <p:sp>
        <p:nvSpPr>
          <p:cNvPr id="134150" name="Rectangle 6"/>
          <p:cNvSpPr>
            <a:spLocks noGrp="1"/>
          </p:cNvSpPr>
          <p:nvPr>
            <p:ph type="body" sz="half" idx="3"/>
          </p:nvPr>
        </p:nvSpPr>
        <p:spPr>
          <a:xfrm>
            <a:off x="4214810" y="2928934"/>
            <a:ext cx="4716462" cy="1295400"/>
          </a:xfrm>
        </p:spPr>
        <p:txBody>
          <a:bodyPr/>
          <a:lstStyle/>
          <a:p>
            <a:pPr algn="r">
              <a:buFont typeface="Arial" charset="0"/>
              <a:buNone/>
            </a:pPr>
            <a:r>
              <a:rPr lang="ru-RU" sz="1600" dirty="0" smtClean="0">
                <a:solidFill>
                  <a:srgbClr val="993300"/>
                </a:solidFill>
                <a:latin typeface="Georgia" pitchFamily="18" charset="0"/>
              </a:rPr>
              <a:t>Эту сказку подарит</a:t>
            </a:r>
            <a:r>
              <a:rPr lang="ru-RU" sz="1600" dirty="0" smtClean="0">
                <a:solidFill>
                  <a:srgbClr val="993300"/>
                </a:solidFill>
                <a:latin typeface="Arial" charset="0"/>
              </a:rPr>
              <a:t> </a:t>
            </a:r>
            <a:r>
              <a:rPr lang="ru-RU" sz="1600" dirty="0" smtClean="0">
                <a:solidFill>
                  <a:srgbClr val="993300"/>
                </a:solidFill>
                <a:latin typeface="Georgia" pitchFamily="18" charset="0"/>
              </a:rPr>
              <a:t>Пушкин Далю </a:t>
            </a:r>
          </a:p>
          <a:p>
            <a:pPr algn="r">
              <a:buFont typeface="Arial" charset="0"/>
              <a:buNone/>
            </a:pPr>
            <a:r>
              <a:rPr lang="ru-RU" sz="1600" dirty="0" smtClean="0">
                <a:solidFill>
                  <a:srgbClr val="993300"/>
                </a:solidFill>
                <a:latin typeface="Georgia" pitchFamily="18" charset="0"/>
              </a:rPr>
              <a:t>с дарственной надписью:</a:t>
            </a:r>
          </a:p>
          <a:p>
            <a:pPr algn="r">
              <a:buFont typeface="Arial" charset="0"/>
              <a:buNone/>
            </a:pPr>
            <a:r>
              <a:rPr lang="ru-RU" sz="1600" i="1" dirty="0" smtClean="0">
                <a:solidFill>
                  <a:srgbClr val="993300"/>
                </a:solidFill>
              </a:rPr>
              <a:t>«</a:t>
            </a:r>
            <a:r>
              <a:rPr lang="ru-RU" sz="1600" i="1" dirty="0" smtClean="0">
                <a:solidFill>
                  <a:srgbClr val="993300"/>
                </a:solidFill>
                <a:latin typeface="Georgia" pitchFamily="18" charset="0"/>
              </a:rPr>
              <a:t>Твоя от твоих.</a:t>
            </a:r>
          </a:p>
          <a:p>
            <a:pPr algn="r">
              <a:buFont typeface="Arial" charset="0"/>
              <a:buNone/>
            </a:pPr>
            <a:r>
              <a:rPr lang="ru-RU" sz="1600" i="1" dirty="0" smtClean="0">
                <a:solidFill>
                  <a:srgbClr val="993300"/>
                </a:solidFill>
                <a:latin typeface="Georgia" pitchFamily="18" charset="0"/>
              </a:rPr>
              <a:t> Сказочнику Казаку Луганскому </a:t>
            </a:r>
          </a:p>
          <a:p>
            <a:pPr algn="r">
              <a:buFont typeface="Arial" charset="0"/>
              <a:buNone/>
            </a:pPr>
            <a:r>
              <a:rPr lang="ru-RU" sz="1600" i="1" dirty="0" smtClean="0">
                <a:solidFill>
                  <a:srgbClr val="993300"/>
                </a:solidFill>
              </a:rPr>
              <a:t>–</a:t>
            </a:r>
            <a:r>
              <a:rPr lang="ru-RU" sz="1600" i="1" dirty="0" smtClean="0">
                <a:solidFill>
                  <a:srgbClr val="993300"/>
                </a:solidFill>
                <a:latin typeface="Georgia" pitchFamily="18" charset="0"/>
              </a:rPr>
              <a:t> сказочник Александр Пушкин</a:t>
            </a:r>
            <a:r>
              <a:rPr lang="ru-RU" sz="1400" i="1" dirty="0" smtClean="0">
                <a:solidFill>
                  <a:srgbClr val="993300"/>
                </a:solidFill>
              </a:rPr>
              <a:t>»</a:t>
            </a:r>
            <a:r>
              <a:rPr lang="ru-RU" sz="1800" i="1" dirty="0" smtClean="0">
                <a:solidFill>
                  <a:srgbClr val="993300"/>
                </a:solidFill>
                <a:latin typeface="Georgia" pitchFamily="18" charset="0"/>
              </a:rPr>
              <a:t/>
            </a:r>
            <a:br>
              <a:rPr lang="ru-RU" sz="1800" i="1" dirty="0" smtClean="0">
                <a:solidFill>
                  <a:srgbClr val="993300"/>
                </a:solidFill>
                <a:latin typeface="Georgia" pitchFamily="18" charset="0"/>
              </a:rPr>
            </a:br>
            <a:endParaRPr lang="ru-RU" sz="1800" i="1" dirty="0" smtClean="0">
              <a:solidFill>
                <a:srgbClr val="993300"/>
              </a:solidFill>
              <a:latin typeface="Georgia" pitchFamily="18" charset="0"/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357158" y="3500438"/>
            <a:ext cx="39608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993300"/>
                </a:solidFill>
                <a:latin typeface="Georgia" pitchFamily="18" charset="0"/>
              </a:rPr>
              <a:t>Даль и Пушкин путешествуют</a:t>
            </a:r>
          </a:p>
          <a:p>
            <a:r>
              <a:rPr lang="ru-RU" sz="1600" dirty="0">
                <a:solidFill>
                  <a:srgbClr val="993300"/>
                </a:solidFill>
                <a:latin typeface="Georgia" pitchFamily="18" charset="0"/>
              </a:rPr>
              <a:t>по Оренбуржью</a:t>
            </a:r>
            <a:r>
              <a:rPr lang="ru-RU" sz="1600" dirty="0">
                <a:solidFill>
                  <a:srgbClr val="993300"/>
                </a:solidFill>
              </a:rPr>
              <a:t> 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85720" y="714356"/>
            <a:ext cx="7942263" cy="2794002"/>
            <a:chOff x="90" y="1525"/>
            <a:chExt cx="5003" cy="1760"/>
          </a:xfrm>
        </p:grpSpPr>
        <p:pic>
          <p:nvPicPr>
            <p:cNvPr id="15367" name="Picture 17" descr="Пушкин и Даль в Оренбург степях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0" y="1530"/>
              <a:ext cx="2932" cy="1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8" name="Picture 18" descr="1044-1073 05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34" y="1525"/>
              <a:ext cx="1759" cy="1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2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72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72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416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34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34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34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24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34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34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34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612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34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34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34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668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34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34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34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776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34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34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34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  <p:bldP spid="134150" grpId="0" build="p"/>
      <p:bldP spid="1341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2E205C-8D50-4A1F-8935-9C2665CED251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128006" name="Rectangle 6"/>
          <p:cNvSpPr>
            <a:spLocks noGrp="1"/>
          </p:cNvSpPr>
          <p:nvPr>
            <p:ph type="body" sz="half" idx="4294967295"/>
          </p:nvPr>
        </p:nvSpPr>
        <p:spPr>
          <a:xfrm>
            <a:off x="0" y="4143380"/>
            <a:ext cx="9144000" cy="2338387"/>
          </a:xfrm>
          <a:noFill/>
        </p:spPr>
        <p:txBody>
          <a:bodyPr lIns="0" rIns="108000"/>
          <a:lstStyle/>
          <a:p>
            <a:pPr>
              <a:buFont typeface="Arial" charset="0"/>
              <a:buNone/>
            </a:pPr>
            <a:r>
              <a:rPr lang="ru-RU" sz="1800" dirty="0" smtClean="0">
                <a:latin typeface="Georgia" pitchFamily="18" charset="0"/>
              </a:rPr>
              <a:t>Последняя встреча </a:t>
            </a:r>
            <a:r>
              <a:rPr lang="ru-RU" sz="1600" dirty="0" smtClean="0">
                <a:latin typeface="Georgia" pitchFamily="18" charset="0"/>
              </a:rPr>
              <a:t>Пушкина и Даля происходит  при трагических обстоятельствах. 27 января 1837 года Пушкин смертельно ранен на дуэли с Дантесом.</a:t>
            </a:r>
          </a:p>
          <a:p>
            <a:pPr algn="just">
              <a:buFont typeface="Arial" charset="0"/>
              <a:buNone/>
            </a:pPr>
            <a:r>
              <a:rPr lang="ru-RU" sz="1600" dirty="0" smtClean="0">
                <a:latin typeface="Georgia" pitchFamily="18" charset="0"/>
              </a:rPr>
              <a:t> Даль, бывший проездом в Петербурге, узнает о дуэли только на следующий день и сразу же поспешит на Мойку, где жил поэт. И как врач, как друг будет с Пушкиным до последней минуты. Именно Даль услышит последние слова поэта. Позже Даль напишет об этом воспоминания. Умирающий поэт передал свой перстень- талисман с изумрудом на память</a:t>
            </a:r>
            <a:endParaRPr lang="ru-RU" sz="2000" dirty="0" smtClean="0">
              <a:latin typeface="Georgia" pitchFamily="18" charset="0"/>
            </a:endParaRP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285748" y="500042"/>
            <a:ext cx="8501064" cy="3608385"/>
            <a:chOff x="449" y="-1316"/>
            <a:chExt cx="5355" cy="2273"/>
          </a:xfrm>
        </p:grpSpPr>
        <p:pic>
          <p:nvPicPr>
            <p:cNvPr id="16392" name="Picture 14" descr="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19" y="-1181"/>
              <a:ext cx="3285" cy="1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3" name="Picture 15" descr="2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9" y="-1316"/>
              <a:ext cx="1710" cy="2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500098" y="571482"/>
            <a:ext cx="9144001" cy="3248029"/>
            <a:chOff x="546" y="-337"/>
            <a:chExt cx="5760" cy="2046"/>
          </a:xfrm>
        </p:grpSpPr>
        <p:sp>
          <p:nvSpPr>
            <p:cNvPr id="16390" name="Text Box 17"/>
            <p:cNvSpPr txBox="1">
              <a:spLocks noChangeArrowheads="1"/>
            </p:cNvSpPr>
            <p:nvPr/>
          </p:nvSpPr>
          <p:spPr bwMode="auto">
            <a:xfrm>
              <a:off x="3066" y="1418"/>
              <a:ext cx="324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2400" b="1" dirty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Georgia" pitchFamily="18" charset="0"/>
                </a:rPr>
                <a:t>Даль у постели Пушкина</a:t>
              </a:r>
            </a:p>
          </p:txBody>
        </p:sp>
        <p:sp>
          <p:nvSpPr>
            <p:cNvPr id="16391" name="Text Box 18"/>
            <p:cNvSpPr txBox="1">
              <a:spLocks noChangeArrowheads="1"/>
            </p:cNvSpPr>
            <p:nvPr/>
          </p:nvSpPr>
          <p:spPr bwMode="auto">
            <a:xfrm>
              <a:off x="546" y="-337"/>
              <a:ext cx="12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000" dirty="0">
                  <a:solidFill>
                    <a:srgbClr val="FFC000"/>
                  </a:solidFill>
                  <a:latin typeface="Georgia" pitchFamily="18" charset="0"/>
                </a:rPr>
                <a:t>Перстень поэта</a:t>
              </a:r>
            </a:p>
          </p:txBody>
        </p:sp>
      </p:grpSp>
    </p:spTree>
  </p:cSld>
  <p:clrMapOvr>
    <a:masterClrMapping/>
  </p:clrMapOvr>
  <p:transition advClick="0" advTm="4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8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81022B-DEE5-4E31-A3E8-FB4D29554C8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8676456" cy="5184576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851948-1BC7-40F5-9291-CCA880B4EF03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145411" name="Rectangle 3"/>
          <p:cNvSpPr>
            <a:spLocks noGrp="1"/>
          </p:cNvSpPr>
          <p:nvPr>
            <p:ph type="body" sz="half" idx="2"/>
          </p:nvPr>
        </p:nvSpPr>
        <p:spPr>
          <a:xfrm>
            <a:off x="5105400" y="642918"/>
            <a:ext cx="4038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В1853 году Даль отправляет  в Академию  наук  свой сборник «Пословицы русского народа»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, г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де собрано более 30 тысяч пословиц, поговорок, загадок. Каждую из них Даль записывал на узкую полоску бумаги (Даль называл их ремешками).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Если сложить все ремешки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,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получится лента километров семь длиной. Пословицы Даль расположил по тема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м.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Например: Родина –Чужбина, Молодость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- Старость и.т.д. Каждая тема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 -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отдельная тетрадь.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Всего 180 тетрадей, 180 тем.</a:t>
            </a:r>
          </a:p>
          <a:p>
            <a:pPr>
              <a:lnSpc>
                <a:spcPct val="80000"/>
              </a:lnSpc>
            </a:pPr>
            <a:endParaRPr lang="ru-RU" sz="1800" dirty="0" smtClean="0">
              <a:latin typeface="Georgia" pitchFamily="18" charset="0"/>
            </a:endParaRPr>
          </a:p>
        </p:txBody>
      </p:sp>
      <p:pic>
        <p:nvPicPr>
          <p:cNvPr id="145414" name="Picture 6" descr="04lab9384129287707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 rot="20883030">
            <a:off x="230017" y="322949"/>
            <a:ext cx="3389197" cy="2576553"/>
          </a:xfrm>
        </p:spPr>
      </p:pic>
      <p:pic>
        <p:nvPicPr>
          <p:cNvPr id="6" name="Picture 5" descr="сказки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240079">
            <a:off x="308623" y="2390029"/>
            <a:ext cx="3671905" cy="233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1\Pictures\5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61210">
            <a:off x="1789343" y="3975165"/>
            <a:ext cx="1643074" cy="2303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1\Pictures\UDPWZ8CA9JBTBGCAVJID9SCATU1DIYCAUVL1J5CASU55CZCA12A1TNCAH0WOXQCA8XLCU6CA6N3IZQCALRKGVVCARD961ECAOHYUUECA0QEIJPCAA4SV2ZCAMITPFECAW79CPACAZQNXBQCA66YLIECAKSFPD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642918"/>
            <a:ext cx="1333479" cy="2171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fedorovaai\Desktop\сова\26890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59283">
            <a:off x="3381778" y="2922651"/>
            <a:ext cx="1782149" cy="239985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180"/>
                            </p:stCondLst>
                            <p:childTnLst>
                              <p:par>
                                <p:cTn id="14" presetID="27" presetClass="entr" presetSubtype="0" fill="hold" nodeType="afterEffect">
                                  <p:stCondLst>
                                    <p:cond delay="9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467544" y="620688"/>
            <a:ext cx="806489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numCol="1" anchor="b">
            <a:spAutoFit/>
          </a:bodyPr>
          <a:lstStyle/>
          <a:p>
            <a:pPr algn="ctr"/>
            <a:r>
              <a:rPr lang="ru-RU" sz="5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 </a:t>
            </a:r>
            <a:r>
              <a:rPr lang="ru-RU" sz="6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ctr"/>
            <a:r>
              <a:rPr lang="ru-RU" sz="6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Рассказать о жизни и Великом Труде</a:t>
            </a:r>
          </a:p>
          <a:p>
            <a:pPr marL="514350" indent="-514350" algn="ct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Владимира Ивановича Даля, </a:t>
            </a:r>
          </a:p>
          <a:p>
            <a:pPr marL="514350" indent="-514350" algn="ctr"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Вызвать интерес к изучению</a:t>
            </a:r>
          </a:p>
          <a:p>
            <a:pPr marL="514350" indent="-514350" algn="ct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наследия у современного читателя,</a:t>
            </a:r>
          </a:p>
          <a:p>
            <a:pPr marL="514350" indent="-514350" algn="ctr">
              <a:buFont typeface="Wingdings" pitchFamily="2" charset="2"/>
              <a:buChar char="q"/>
            </a:pP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Осваивать конкретные знания на</a:t>
            </a:r>
          </a:p>
          <a:p>
            <a:pPr marL="514350" indent="-514350" algn="ct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уровне практического применения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fedorovaai\Desktop\сова\wise13570663766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1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age Italic" pitchFamily="66" charset="0"/>
              </a:rPr>
              <a:t>Владимир Даль о пословице:</a:t>
            </a:r>
          </a:p>
        </p:txBody>
      </p:sp>
      <p:sp>
        <p:nvSpPr>
          <p:cNvPr id="17412" name="WordArt 6"/>
          <p:cNvSpPr>
            <a:spLocks noChangeArrowheads="1" noChangeShapeType="1" noTextEdit="1"/>
          </p:cNvSpPr>
          <p:nvPr/>
        </p:nvSpPr>
        <p:spPr bwMode="auto">
          <a:xfrm>
            <a:off x="0" y="1628800"/>
            <a:ext cx="9144000" cy="187220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"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Пословица - это ходячий ум народа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Пословицы.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124744"/>
            <a:ext cx="5832648" cy="518457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«Гора с горой не сходится,</a:t>
            </a: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Ravie" pitchFamily="82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а горшок с горшком столкнётся»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«Чудеса в решете!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Ravie" pitchFamily="82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Дыр много, а выскочить некуда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«Собаку съел, 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а хвостом подавился».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«Утро вечера мудренее,</a:t>
            </a: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Ravie" pitchFamily="82" charset="0"/>
              </a:rPr>
              <a:t> </a:t>
            </a: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трава соломы зеленее».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«Палка о двух концах:</a:t>
            </a: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Ravie" pitchFamily="82" charset="0"/>
              </a:rPr>
              <a:t> 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либо ты меня, либо я тебя».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«Дорога ложка к обеду,</a:t>
            </a: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Ravie" pitchFamily="82" charset="0"/>
              </a:rPr>
              <a:t> 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а там хоть под лавку».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«Губа не дура,</a:t>
            </a: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Ravie" pitchFamily="82" charset="0"/>
              </a:rPr>
              <a:t> </a:t>
            </a:r>
            <a:r>
              <a:rPr lang="ru-RU" sz="2800" b="1" i="1" dirty="0" smtClean="0">
                <a:solidFill>
                  <a:srgbClr val="CA82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язык не лопатка, знают, что горько, что сладко</a:t>
            </a:r>
            <a:r>
              <a:rPr lang="ru-RU" sz="2800" b="1" dirty="0" smtClean="0">
                <a:solidFill>
                  <a:srgbClr val="CA82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».</a:t>
            </a:r>
          </a:p>
        </p:txBody>
      </p:sp>
      <p:pic>
        <p:nvPicPr>
          <p:cNvPr id="4" name="Picture 2" descr="C:\Users\fedorovaai\Desktop\сова\268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99484">
            <a:off x="6353165" y="2501580"/>
            <a:ext cx="2697084" cy="3631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3DC919-6BD2-438D-BD23-6017B9D51FDF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45058" name="Rectangle 2"/>
          <p:cNvSpPr>
            <a:spLocks noGrp="1"/>
          </p:cNvSpPr>
          <p:nvPr>
            <p:ph type="title"/>
          </p:nvPr>
        </p:nvSpPr>
        <p:spPr>
          <a:xfrm>
            <a:off x="611188" y="341313"/>
            <a:ext cx="8001000" cy="1216025"/>
          </a:xfrm>
        </p:spPr>
        <p:txBody>
          <a:bodyPr/>
          <a:lstStyle/>
          <a:p>
            <a:r>
              <a:rPr lang="ru-RU" sz="5400" smtClean="0">
                <a:latin typeface="Georgia" pitchFamily="18" charset="0"/>
              </a:rPr>
              <a:t>Пословица – поговорка</a:t>
            </a:r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1079500" y="1543050"/>
            <a:ext cx="7197725" cy="900113"/>
          </a:xfrm>
          <a:prstGeom prst="horizontalScroll">
            <a:avLst>
              <a:gd name="adj" fmla="val 125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993300"/>
                </a:solidFill>
                <a:latin typeface="Georgia" pitchFamily="18" charset="0"/>
              </a:rPr>
              <a:t>Поговорка – цветочек, пословица – ягодка</a:t>
            </a: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1079500" y="2638425"/>
            <a:ext cx="7197725" cy="900113"/>
          </a:xfrm>
          <a:prstGeom prst="horizontalScroll">
            <a:avLst>
              <a:gd name="adj" fmla="val 125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993300"/>
                </a:solidFill>
                <a:latin typeface="Georgia" pitchFamily="18" charset="0"/>
              </a:rPr>
              <a:t>От пословицы не уйдешь</a:t>
            </a:r>
          </a:p>
        </p:txBody>
      </p:sp>
      <p:sp>
        <p:nvSpPr>
          <p:cNvPr id="45064" name="AutoShape 8"/>
          <p:cNvSpPr>
            <a:spLocks noChangeArrowheads="1"/>
          </p:cNvSpPr>
          <p:nvPr/>
        </p:nvSpPr>
        <p:spPr bwMode="auto">
          <a:xfrm>
            <a:off x="1079500" y="3789363"/>
            <a:ext cx="7197725" cy="900112"/>
          </a:xfrm>
          <a:prstGeom prst="horizontalScroll">
            <a:avLst>
              <a:gd name="adj" fmla="val 125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993300"/>
                </a:solidFill>
                <a:latin typeface="Georgia" pitchFamily="18" charset="0"/>
              </a:rPr>
              <a:t>Пословица не на ветер молвиться</a:t>
            </a:r>
          </a:p>
        </p:txBody>
      </p:sp>
      <p:sp>
        <p:nvSpPr>
          <p:cNvPr id="45065" name="AutoShape 9"/>
          <p:cNvSpPr>
            <a:spLocks noChangeArrowheads="1"/>
          </p:cNvSpPr>
          <p:nvPr/>
        </p:nvSpPr>
        <p:spPr bwMode="auto">
          <a:xfrm>
            <a:off x="1079500" y="4941888"/>
            <a:ext cx="7197725" cy="900112"/>
          </a:xfrm>
          <a:prstGeom prst="horizontalScroll">
            <a:avLst>
              <a:gd name="adj" fmla="val 125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993300"/>
                </a:solidFill>
                <a:latin typeface="Georgia" pitchFamily="18" charset="0"/>
              </a:rPr>
              <a:t>На всякого Егорку есть своя поговорка</a:t>
            </a:r>
          </a:p>
        </p:txBody>
      </p:sp>
    </p:spTree>
  </p:cSld>
  <p:clrMapOvr>
    <a:masterClrMapping/>
  </p:clrMapOvr>
  <p:transition advClick="0" advTm="6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60" grpId="0" animBg="1"/>
      <p:bldP spid="45061" grpId="0" animBg="1"/>
      <p:bldP spid="45064" grpId="0" animBg="1"/>
      <p:bldP spid="4506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1FF51C-E163-4B88-95D4-7FB38B19EA1F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5" name="Picture 4" descr="словарь 1801г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785794"/>
            <a:ext cx="3929090" cy="5252687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6" name="Picture 4" descr="словарь современны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785794"/>
            <a:ext cx="3946534" cy="5214973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ransition advClick="0" advTm="14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3F21DE-28CA-49E1-BE01-E7A0371799B3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156679" name="Rectangle 7"/>
          <p:cNvSpPr>
            <a:spLocks noGrp="1"/>
          </p:cNvSpPr>
          <p:nvPr>
            <p:ph type="title"/>
          </p:nvPr>
        </p:nvSpPr>
        <p:spPr>
          <a:xfrm>
            <a:off x="0" y="357166"/>
            <a:ext cx="5929322" cy="1143000"/>
          </a:xfrm>
        </p:spPr>
        <p:txBody>
          <a:bodyPr/>
          <a:lstStyle/>
          <a:p>
            <a:r>
              <a:rPr lang="ru-RU" sz="2400" b="1" dirty="0" smtClean="0">
                <a:latin typeface="Georgia" pitchFamily="18" charset="0"/>
              </a:rPr>
              <a:t>1862 – 1866 </a:t>
            </a:r>
            <a:r>
              <a:rPr lang="ru-RU" sz="2400" dirty="0" smtClean="0">
                <a:latin typeface="Georgia" pitchFamily="18" charset="0"/>
              </a:rPr>
              <a:t>Вышел «Толковый словарь живого великорусского языка»</a:t>
            </a:r>
          </a:p>
        </p:txBody>
      </p:sp>
      <p:sp>
        <p:nvSpPr>
          <p:cNvPr id="156681" name="Rectangle 9"/>
          <p:cNvSpPr>
            <a:spLocks noGrp="1"/>
          </p:cNvSpPr>
          <p:nvPr>
            <p:ph type="body" sz="half" idx="2"/>
          </p:nvPr>
        </p:nvSpPr>
        <p:spPr>
          <a:xfrm>
            <a:off x="4813300" y="857232"/>
            <a:ext cx="4330700" cy="2000264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z="2800" dirty="0" smtClean="0"/>
          </a:p>
          <a:p>
            <a:pPr algn="ctr">
              <a:buFont typeface="Arial" charset="0"/>
              <a:buNone/>
            </a:pPr>
            <a:r>
              <a:rPr lang="ru-RU" sz="2400" dirty="0" smtClean="0">
                <a:latin typeface="Georgia" pitchFamily="18" charset="0"/>
              </a:rPr>
              <a:t>Издать словарь Далю помог  публицист </a:t>
            </a:r>
            <a:r>
              <a:rPr lang="ru-RU" sz="2400" i="1" dirty="0" smtClean="0">
                <a:latin typeface="Georgia" pitchFamily="18" charset="0"/>
              </a:rPr>
              <a:t>А.И.Кошелев</a:t>
            </a:r>
            <a:r>
              <a:rPr lang="ru-RU" sz="2400" dirty="0" smtClean="0">
                <a:latin typeface="Georgia" pitchFamily="18" charset="0"/>
              </a:rPr>
              <a:t>, человек высокой культуры да к тому же весьма обеспеченный</a:t>
            </a:r>
            <a:r>
              <a:rPr lang="ru-RU" sz="2400" dirty="0" smtClean="0">
                <a:latin typeface="Arial" charset="0"/>
              </a:rPr>
              <a:t>.</a:t>
            </a:r>
            <a:r>
              <a:rPr lang="ru-RU" sz="2400" dirty="0" smtClean="0">
                <a:latin typeface="Georgia" pitchFamily="18" charset="0"/>
              </a:rPr>
              <a:t> </a:t>
            </a:r>
          </a:p>
        </p:txBody>
      </p:sp>
      <p:pic>
        <p:nvPicPr>
          <p:cNvPr id="156682" name="Picture 10" descr="Кошелев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576" y="1772816"/>
            <a:ext cx="3360234" cy="328614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56683" name="Text Box 11"/>
          <p:cNvSpPr txBox="1">
            <a:spLocks noChangeArrowheads="1"/>
          </p:cNvSpPr>
          <p:nvPr/>
        </p:nvSpPr>
        <p:spPr bwMode="auto">
          <a:xfrm>
            <a:off x="500034" y="5214950"/>
            <a:ext cx="3521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Georgia" pitchFamily="18" charset="0"/>
              </a:rPr>
              <a:t>Кошелев Александр  Иванович</a:t>
            </a:r>
          </a:p>
        </p:txBody>
      </p:sp>
      <p:pic>
        <p:nvPicPr>
          <p:cNvPr id="8" name="Picture 15" descr="300px-Dal_Dictionary_titl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0731">
            <a:off x="4190547" y="3647969"/>
            <a:ext cx="1960481" cy="242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27734-0-222_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15140" y="3714752"/>
            <a:ext cx="1195381" cy="261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27734-0-222_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29520" y="3714752"/>
            <a:ext cx="1195381" cy="261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6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6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9" grpId="0"/>
      <p:bldP spid="15668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7610" y="116632"/>
            <a:ext cx="7272808" cy="562074"/>
          </a:xfrm>
        </p:spPr>
        <p:txBody>
          <a:bodyPr/>
          <a:lstStyle/>
          <a:p>
            <a:r>
              <a:rPr lang="ru-RU" sz="4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Сфера научной деятельности</a:t>
            </a:r>
            <a:endParaRPr lang="ru-RU" sz="4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170" name="Содержимое 2"/>
          <p:cNvSpPr>
            <a:spLocks noGrp="1"/>
          </p:cNvSpPr>
          <p:nvPr>
            <p:ph sz="half" idx="1"/>
          </p:nvPr>
        </p:nvSpPr>
        <p:spPr>
          <a:xfrm>
            <a:off x="0" y="620688"/>
            <a:ext cx="2736304" cy="5184575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Научная деятельность Владимира Даля обширна: </a:t>
            </a:r>
            <a:r>
              <a:rPr lang="ru-RU" sz="1800" u="sng" dirty="0" smtClean="0">
                <a:solidFill>
                  <a:schemeClr val="accent2">
                    <a:lumMod val="50000"/>
                  </a:schemeClr>
                </a:solidFill>
              </a:rPr>
              <a:t>врач, естествоиспытатель, лингвист, этнограф. </a:t>
            </a:r>
          </a:p>
          <a:p>
            <a:pPr eaLnBrk="1" hangingPunct="1"/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Владимир Даль , как </a:t>
            </a:r>
            <a:r>
              <a:rPr lang="ru-RU" sz="1800" u="sng" dirty="0" smtClean="0">
                <a:solidFill>
                  <a:schemeClr val="accent2">
                    <a:lumMod val="50000"/>
                  </a:schemeClr>
                </a:solidFill>
              </a:rPr>
              <a:t>врач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, показал себя в ходе сражений русско-турецкой войны 1828—1829</a:t>
            </a:r>
          </a:p>
          <a:p>
            <a:pPr eaLnBrk="1" hangingPunct="1"/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Известен как замечательный </a:t>
            </a:r>
            <a:r>
              <a:rPr lang="ru-RU" sz="1800" u="sng" dirty="0" smtClean="0">
                <a:solidFill>
                  <a:schemeClr val="accent2">
                    <a:lumMod val="50000"/>
                  </a:schemeClr>
                </a:solidFill>
              </a:rPr>
              <a:t>хирург, окулист.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 Он сделал более 41 операций снятия катаракты, успешно.</a:t>
            </a:r>
          </a:p>
          <a:p>
            <a:pPr eaLnBrk="1" hangingPunct="1"/>
            <a:endParaRPr lang="ru-RU" sz="1600" dirty="0" smtClean="0"/>
          </a:p>
        </p:txBody>
      </p:sp>
      <p:sp>
        <p:nvSpPr>
          <p:cNvPr id="14" name="Текст 13"/>
          <p:cNvSpPr>
            <a:spLocks noGrp="1"/>
          </p:cNvSpPr>
          <p:nvPr>
            <p:ph type="body" sz="half" idx="2"/>
          </p:nvPr>
        </p:nvSpPr>
        <p:spPr>
          <a:xfrm>
            <a:off x="6012160" y="692696"/>
            <a:ext cx="3131840" cy="4392488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С марта 1832 года В. И. Даль служит </a:t>
            </a:r>
            <a:r>
              <a:rPr lang="ru-RU" sz="1600" u="sng" dirty="0" smtClean="0">
                <a:solidFill>
                  <a:schemeClr val="accent2">
                    <a:lumMod val="50000"/>
                  </a:schemeClr>
                </a:solidFill>
              </a:rPr>
              <a:t>ординатором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 в Петербургском военно-сухопутном госпитале становится знаменитостью Петербурга.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Даль изучает </a:t>
            </a:r>
            <a:r>
              <a:rPr lang="ru-RU" sz="1600" u="sng" dirty="0" smtClean="0">
                <a:solidFill>
                  <a:schemeClr val="accent2">
                    <a:lumMod val="50000"/>
                  </a:schemeClr>
                </a:solidFill>
              </a:rPr>
              <a:t>офтальмологию и гомеопатию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(одна из первых статей в защиту гомеопатии принадлежит Далю: «Современник» 1838, № 12).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В 1838-ом году В. И. Даль избран </a:t>
            </a:r>
            <a:r>
              <a:rPr lang="ru-RU" sz="1600" u="sng" dirty="0" smtClean="0">
                <a:solidFill>
                  <a:schemeClr val="accent2">
                    <a:lumMod val="50000"/>
                  </a:schemeClr>
                </a:solidFill>
              </a:rPr>
              <a:t>членом-корреспондентом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 АН по отделению естественных наук за собрание коллекций по флоре и фауне Оренбургского края.</a:t>
            </a:r>
          </a:p>
          <a:p>
            <a:endParaRPr lang="ru-RU" dirty="0"/>
          </a:p>
        </p:txBody>
      </p:sp>
      <p:pic>
        <p:nvPicPr>
          <p:cNvPr id="7172" name="Picture 3" descr="C:\Users\1\Pictures\KUVNVWCAWRPEHHCA415CJECA6JE2OLCAGTW6UOCAV7XAF8CANXPBDZCA6ENVTUCACHUHLHCASYXA55CAM1QODNCAUORWBKCAQ32ZISCAOZG7O6CA0T6LOMCAQXHAMWCAR4VWLFCAYEMBD4CAKJXCQGCAH0KT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75023"/>
            <a:ext cx="1475656" cy="158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9792" y="692696"/>
            <a:ext cx="340495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A5A2E4-4D1F-480F-93C9-B8D9114CE760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6154" name="Rectangle 10"/>
          <p:cNvSpPr>
            <a:spLocks noGrp="1"/>
          </p:cNvSpPr>
          <p:nvPr>
            <p:ph type="title"/>
          </p:nvPr>
        </p:nvSpPr>
        <p:spPr>
          <a:xfrm>
            <a:off x="0" y="549275"/>
            <a:ext cx="9144000" cy="1143000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Главным делом жизни Даля стало создание </a:t>
            </a: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en-US" sz="2800" i="1" dirty="0" smtClean="0">
                <a:solidFill>
                  <a:srgbClr val="6600FF"/>
                </a:solidFill>
                <a:latin typeface="Georgia" pitchFamily="18" charset="0"/>
              </a:rPr>
              <a:t/>
            </a:r>
            <a:br>
              <a:rPr lang="en-US" sz="2800" i="1" dirty="0" smtClean="0">
                <a:solidFill>
                  <a:srgbClr val="6600FF"/>
                </a:solidFill>
                <a:latin typeface="Georgia" pitchFamily="18" charset="0"/>
              </a:rPr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«Толкового словаря живого великорусского языка»</a:t>
            </a:r>
          </a:p>
        </p:txBody>
      </p:sp>
      <p:sp>
        <p:nvSpPr>
          <p:cNvPr id="6156" name="Rectangle 12"/>
          <p:cNvSpPr>
            <a:spLocks noGrp="1"/>
          </p:cNvSpPr>
          <p:nvPr>
            <p:ph type="body" sz="half" idx="2"/>
          </p:nvPr>
        </p:nvSpPr>
        <p:spPr>
          <a:xfrm>
            <a:off x="4140200" y="1844675"/>
            <a:ext cx="4686300" cy="42481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47 лет своей жизни посвятил  Даль его  созданию.  Словарь включает более  200 тысяч слов, 80 тысяч из которых ранее в словари не включались.</a:t>
            </a:r>
          </a:p>
          <a:p>
            <a:pPr algn="ctr">
              <a:buFont typeface="Arial" charset="0"/>
              <a:buNone/>
            </a:pPr>
            <a:endParaRPr lang="ru-RU" sz="1000" dirty="0" smtClean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Если просто записать все слова, собранные Далем в столбик, то понадобится 450 школьных тетрадей.</a:t>
            </a:r>
          </a:p>
        </p:txBody>
      </p:sp>
      <p:pic>
        <p:nvPicPr>
          <p:cNvPr id="6159" name="Picture 15" descr="300px-Dal_Dictionary_title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0113" y="1628775"/>
            <a:ext cx="3021012" cy="4321175"/>
          </a:xfrm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3100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5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79A398-9169-47AC-A204-EE5EC29A943D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7" name="Picture 3" descr="C:\Users\1\Pictures\J4JLHCCAGZR11PCADSOMSYCAJJS1Y7CAJI0OS8CAHEWH7ACAS1UZLWCAAI6S10CAAWZTU4CA40DXAHCA233Z7RCALNUN0PCA6UL5D9CADC3SE2CA4JADYTCAJAGGG2CAWQ85YCCA1ZDXUHCADDX370CA2DL7N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714752"/>
            <a:ext cx="2520269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1\Pictures\Coin_of_Ukraine_Dal_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12" y="571480"/>
            <a:ext cx="1857388" cy="184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1\Pictures\200px-RR5110-0038R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571480"/>
            <a:ext cx="1857436" cy="185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620688"/>
            <a:ext cx="457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Осенью 1871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г. с Владимиром Далем случился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первый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удар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, после чего он пригласил православного священника для приобщения к 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Русской православной церкви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 и дарования таинства святого причащения по православному обряду. Таким образом, незадолго до кончины Даль перешёл из лютеранства в православие.</a:t>
            </a:r>
          </a:p>
        </p:txBody>
      </p:sp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4071934" y="3786190"/>
            <a:ext cx="4714876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22 сентября (4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окт.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)1872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г.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 Владимир Иванович Даль скончался и был похоронен на Ваганьковском кладбище, вместе с супругой. Позднее, в 1878-м году, на том же кладбище был похоронен его сын Лев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Память…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79A398-9169-47AC-A204-EE5EC29A943D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pic>
        <p:nvPicPr>
          <p:cNvPr id="5123" name="Picture 3" descr="C:\Users\fedorovaai\Desktop\сова\news_04122015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714356"/>
            <a:ext cx="8733997" cy="535785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 rot="21034705">
            <a:off x="511329" y="1397064"/>
            <a:ext cx="8409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2052638" y="500063"/>
            <a:ext cx="45910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проекта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1196752"/>
            <a:ext cx="8209334" cy="6217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ü"/>
              <a:defRPr/>
            </a:pP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изучить  сведения и факты о жизни и наследии В.И. Даля </a:t>
            </a:r>
          </a:p>
          <a:p>
            <a:pPr>
              <a:defRPr/>
            </a:pPr>
            <a:endParaRPr lang="ru-RU" sz="2800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  <a:defRPr/>
            </a:pP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определить значимость его творчества в  языке; </a:t>
            </a:r>
          </a:p>
          <a:p>
            <a:pPr>
              <a:defRPr/>
            </a:pPr>
            <a:endParaRPr lang="ru-RU" sz="2800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  <a:defRPr/>
            </a:pP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познакомить </a:t>
            </a:r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поколение 21 века с великим  его детищем «Толковый словарь  живого великорусского языка»</a:t>
            </a:r>
          </a:p>
          <a:p>
            <a:pPr>
              <a:defRPr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0" y="642938"/>
            <a:ext cx="9144000" cy="1090612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Предмет исследования: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TextBox 6"/>
          <p:cNvSpPr txBox="1">
            <a:spLocks noChangeArrowheads="1"/>
          </p:cNvSpPr>
          <p:nvPr/>
        </p:nvSpPr>
        <p:spPr bwMode="auto">
          <a:xfrm>
            <a:off x="899592" y="2132856"/>
            <a:ext cx="72723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Жизнь великого человека и его наследие в современном мире</a:t>
            </a:r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8688" y="642938"/>
            <a:ext cx="69294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Объект образовательного проекта: </a:t>
            </a:r>
          </a:p>
        </p:txBody>
      </p:sp>
      <p:sp>
        <p:nvSpPr>
          <p:cNvPr id="5125" name="TextBox 8"/>
          <p:cNvSpPr txBox="1">
            <a:spLocks noChangeArrowheads="1"/>
          </p:cNvSpPr>
          <p:nvPr/>
        </p:nvSpPr>
        <p:spPr bwMode="auto">
          <a:xfrm>
            <a:off x="1259632" y="4509120"/>
            <a:ext cx="68024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i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  <a:ea typeface="SimSun-ExtB" pitchFamily="49" charset="-122"/>
                <a:cs typeface="Times New Roman" pitchFamily="18" charset="0"/>
              </a:rPr>
              <a:t>Наследие и значение В.И. Даля в нашей жизни.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81C6A-429C-4893-908D-6A7B86CCC3FB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12644" name="Rectangle 4"/>
          <p:cNvSpPr>
            <a:spLocks noGrp="1"/>
          </p:cNvSpPr>
          <p:nvPr>
            <p:ph type="title"/>
          </p:nvPr>
        </p:nvSpPr>
        <p:spPr>
          <a:xfrm>
            <a:off x="250825" y="765175"/>
            <a:ext cx="8662988" cy="1143000"/>
          </a:xfrm>
        </p:spPr>
        <p:txBody>
          <a:bodyPr/>
          <a:lstStyle/>
          <a:p>
            <a:r>
              <a:rPr lang="ru-RU" sz="2000" b="1" dirty="0" smtClean="0">
                <a:latin typeface="Georgia" pitchFamily="18" charset="0"/>
              </a:rPr>
              <a:t/>
            </a:r>
            <a:br>
              <a:rPr lang="ru-RU" sz="2000" b="1" dirty="0" smtClean="0">
                <a:latin typeface="Georgia" pitchFamily="18" charset="0"/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Владимир Иванович Даль (1801 – 1872г.)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родился 22 ноября 1801 года в Лугани, Екатеринбургской губернии, затем семья Далей жила в городе Николаеве 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 месте слияния рек – Ингула и Южного Буга</a:t>
            </a:r>
            <a:r>
              <a:rPr lang="ru-RU" sz="2000" b="1" dirty="0" smtClean="0">
                <a:latin typeface="Georgia" pitchFamily="18" charset="0"/>
              </a:rPr>
              <a:t>.</a:t>
            </a:r>
            <a:br>
              <a:rPr lang="ru-RU" sz="2000" b="1" dirty="0" smtClean="0">
                <a:latin typeface="Georgia" pitchFamily="18" charset="0"/>
              </a:rPr>
            </a:br>
            <a:endParaRPr lang="ru-RU" sz="2000" b="1" dirty="0" smtClean="0">
              <a:latin typeface="Georgia" pitchFamily="18" charset="0"/>
            </a:endParaRPr>
          </a:p>
        </p:txBody>
      </p:sp>
      <p:sp>
        <p:nvSpPr>
          <p:cNvPr id="112643" name="Rectangle 3"/>
          <p:cNvSpPr>
            <a:spLocks noGrp="1"/>
          </p:cNvSpPr>
          <p:nvPr>
            <p:ph type="body" sz="half" idx="2"/>
          </p:nvPr>
        </p:nvSpPr>
        <p:spPr>
          <a:xfrm>
            <a:off x="3995738" y="1844675"/>
            <a:ext cx="4968875" cy="4281488"/>
          </a:xfrm>
          <a:noFill/>
        </p:spPr>
        <p:txBody>
          <a:bodyPr lIns="126000"/>
          <a:lstStyle/>
          <a:p>
            <a:pPr algn="ctr">
              <a:lnSpc>
                <a:spcPct val="80000"/>
              </a:lnSpc>
              <a:buFont typeface="Arial" charset="0"/>
              <a:buNone/>
            </a:pPr>
            <a:endParaRPr lang="ru-RU" sz="1800" dirty="0" smtClean="0">
              <a:latin typeface="Georgia" pitchFamily="18" charset="0"/>
            </a:endParaRP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1800" b="1" dirty="0" smtClean="0">
                <a:latin typeface="Georgia" pitchFamily="18" charset="0"/>
              </a:rPr>
              <a:t>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Отец Даля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1800" dirty="0" smtClean="0">
                <a:latin typeface="Georgia" pitchFamily="18" charset="0"/>
              </a:rPr>
              <a:t>     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Иоганн - Христиан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–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датчанин, приехал в Россию по приглашению Екатерины Второй, принял русское подданство, затем,  окончив медицинский факультет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работал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врачом.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1800" dirty="0" smtClean="0">
              <a:latin typeface="Georgia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1800" dirty="0" smtClean="0">
                <a:latin typeface="Georgia" pitchFamily="18" charset="0"/>
              </a:rPr>
              <a:t>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Мать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–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 обрусевшая немка, дочь известной переводчицы  М.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Фрейтаг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.</a:t>
            </a:r>
            <a:endParaRPr lang="ru-RU" sz="1800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1800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     Родители Даля знали много языков. Даль получил хорошее домашнее образование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ru-RU" sz="1800" dirty="0" smtClean="0">
              <a:latin typeface="Georgia" pitchFamily="18" charset="0"/>
            </a:endParaRPr>
          </a:p>
        </p:txBody>
      </p:sp>
      <p:pic>
        <p:nvPicPr>
          <p:cNvPr id="112646" name="Picture 6" descr="Дом Даля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313" y="2000250"/>
            <a:ext cx="3810000" cy="3746500"/>
          </a:xfrm>
        </p:spPr>
      </p:pic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1331913" y="5661025"/>
            <a:ext cx="1519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Georgia" pitchFamily="18" charset="0"/>
              </a:rPr>
              <a:t>Дом Далей</a:t>
            </a:r>
          </a:p>
        </p:txBody>
      </p:sp>
    </p:spTree>
  </p:cSld>
  <p:clrMapOvr>
    <a:masterClrMapping/>
  </p:clrMapOvr>
  <p:transition advClick="0" advTm="4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804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5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954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9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78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3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/>
      <p:bldP spid="112643" grpId="0" build="p"/>
      <p:bldP spid="1126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5C69EC-9D1E-4EA8-BBD7-C25475E68C8A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182279" name="Rectangle 7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857250"/>
          </a:xfrm>
        </p:spPr>
        <p:txBody>
          <a:bodyPr/>
          <a:lstStyle/>
          <a:p>
            <a:pPr>
              <a:defRPr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В 13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лет поступил в Морской корпус в Петербурге, где провел 5 лет. </a:t>
            </a:r>
            <a:endParaRPr lang="ru-RU" sz="2000" i="1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</p:txBody>
      </p:sp>
      <p:sp>
        <p:nvSpPr>
          <p:cNvPr id="182282" name="Rectangle 10"/>
          <p:cNvSpPr>
            <a:spLocks noGrp="1"/>
          </p:cNvSpPr>
          <p:nvPr>
            <p:ph type="body" sz="half" idx="3"/>
          </p:nvPr>
        </p:nvSpPr>
        <p:spPr>
          <a:xfrm>
            <a:off x="468313" y="5013325"/>
            <a:ext cx="8229600" cy="1473200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endParaRPr lang="ru-RU" sz="1400" dirty="0" smtClean="0">
              <a:latin typeface="Georgia" pitchFamily="18" charset="0"/>
            </a:endParaRP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 числе 12 лучших воспитанников, среди которых были: будущий адмирал Нахимов и будущий декабрист Завалишин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,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совершил  на бриге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Феникс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учебное плавание к берегам Швеции и Дании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.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357313" y="4797421"/>
            <a:ext cx="6283325" cy="498474"/>
            <a:chOff x="855" y="3022"/>
            <a:chExt cx="3958" cy="314"/>
          </a:xfrm>
        </p:grpSpPr>
        <p:sp>
          <p:nvSpPr>
            <p:cNvPr id="8201" name="Text Box 12"/>
            <p:cNvSpPr txBox="1">
              <a:spLocks noChangeArrowheads="1"/>
            </p:cNvSpPr>
            <p:nvPr/>
          </p:nvSpPr>
          <p:spPr bwMode="auto">
            <a:xfrm>
              <a:off x="855" y="3105"/>
              <a:ext cx="129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latin typeface="Georgia" pitchFamily="18" charset="0"/>
                </a:rPr>
                <a:t>Бриг «Феникс»</a:t>
              </a:r>
            </a:p>
          </p:txBody>
        </p:sp>
        <p:sp>
          <p:nvSpPr>
            <p:cNvPr id="8202" name="Text Box 14"/>
            <p:cNvSpPr txBox="1">
              <a:spLocks noChangeArrowheads="1"/>
            </p:cNvSpPr>
            <p:nvPr/>
          </p:nvSpPr>
          <p:spPr bwMode="auto">
            <a:xfrm>
              <a:off x="3424" y="3022"/>
              <a:ext cx="138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 dirty="0">
                  <a:latin typeface="Georgia" pitchFamily="18" charset="0"/>
                </a:rPr>
                <a:t>Морской корпус</a:t>
              </a: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611187" y="1268413"/>
            <a:ext cx="7947025" cy="3429000"/>
            <a:chOff x="340" y="1249"/>
            <a:chExt cx="5006" cy="2160"/>
          </a:xfrm>
        </p:grpSpPr>
        <p:pic>
          <p:nvPicPr>
            <p:cNvPr id="8199" name="Picture 15" descr="0_512c_473790e0_X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0" y="1249"/>
              <a:ext cx="1981" cy="2160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softEdge rad="112500"/>
            </a:effectLst>
          </p:spPr>
        </p:pic>
        <p:pic>
          <p:nvPicPr>
            <p:cNvPr id="8200" name="Picture 3" descr="D:\ИРА\Даль\Clip_1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80" y="1476"/>
              <a:ext cx="2466" cy="1575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softEdge rad="112500"/>
            </a:effectLst>
          </p:spPr>
        </p:pic>
      </p:grpSp>
    </p:spTree>
  </p:cSld>
  <p:clrMapOvr>
    <a:masterClrMapping/>
  </p:clrMapOvr>
  <p:transition advClick="0" advTm="2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7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82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82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82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9" grpId="0"/>
      <p:bldP spid="18228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8F1F2-72B9-43A9-8844-7912014545A2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114692" name="Rectangle 4"/>
          <p:cNvSpPr>
            <a:spLocks noGrp="1"/>
          </p:cNvSpPr>
          <p:nvPr>
            <p:ph type="title"/>
          </p:nvPr>
        </p:nvSpPr>
        <p:spPr>
          <a:xfrm>
            <a:off x="500034" y="5357826"/>
            <a:ext cx="8229600" cy="500042"/>
          </a:xfrm>
        </p:spPr>
        <p:txBody>
          <a:bodyPr/>
          <a:lstStyle/>
          <a:p>
            <a:r>
              <a:rPr lang="ru-RU" sz="2000" dirty="0" smtClean="0">
                <a:latin typeface="Georgia" pitchFamily="18" charset="0"/>
              </a:rPr>
              <a:t>В марте 1819 года отправляется к месту службы в город Николаев.</a:t>
            </a:r>
          </a:p>
        </p:txBody>
      </p:sp>
      <p:pic>
        <p:nvPicPr>
          <p:cNvPr id="114694" name="Picture 6" descr="0074-01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 rot="268179">
            <a:off x="5895914" y="525413"/>
            <a:ext cx="3275856" cy="4536504"/>
          </a:xfrm>
        </p:spPr>
      </p:pic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1763713" y="6308725"/>
            <a:ext cx="11636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/>
              <a:t>В.И.Даль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419400">
            <a:off x="2879366" y="745421"/>
            <a:ext cx="3203848" cy="447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304413">
            <a:off x="199031" y="584427"/>
            <a:ext cx="3231775" cy="477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16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3DB049-484F-43BB-AC07-6BD752D558EB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204804" name="Rectangle 4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1143000"/>
          </a:xfrm>
        </p:spPr>
        <p:txBody>
          <a:bodyPr/>
          <a:lstStyle/>
          <a:p>
            <a:r>
              <a:rPr lang="ru-RU" sz="3600" smtClean="0">
                <a:latin typeface="Georgia" pitchFamily="18" charset="0"/>
              </a:rPr>
              <a:t>Владимир Иванович Даль</a:t>
            </a:r>
          </a:p>
        </p:txBody>
      </p:sp>
      <p:sp>
        <p:nvSpPr>
          <p:cNvPr id="204806" name="Rectangle 6"/>
          <p:cNvSpPr>
            <a:spLocks noGrp="1"/>
          </p:cNvSpPr>
          <p:nvPr>
            <p:ph type="body" sz="half" idx="2"/>
          </p:nvPr>
        </p:nvSpPr>
        <p:spPr>
          <a:xfrm>
            <a:off x="500063" y="1643063"/>
            <a:ext cx="4038600" cy="452596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400" dirty="0" smtClean="0">
                <a:solidFill>
                  <a:srgbClr val="993300"/>
                </a:solidFill>
                <a:latin typeface="Georgia" pitchFamily="18" charset="0"/>
              </a:rPr>
              <a:t>Был моряком, врачом, государственным служащим, писателем.</a:t>
            </a:r>
          </a:p>
          <a:p>
            <a:pPr algn="ctr">
              <a:buFont typeface="Arial" charset="0"/>
              <a:buNone/>
            </a:pPr>
            <a:r>
              <a:rPr lang="ru-RU" sz="2400" dirty="0" smtClean="0">
                <a:solidFill>
                  <a:srgbClr val="993300"/>
                </a:solidFill>
                <a:latin typeface="Georgia" pitchFamily="18" charset="0"/>
              </a:rPr>
              <a:t>Участвовал в военных походах. </a:t>
            </a:r>
          </a:p>
          <a:p>
            <a:pPr algn="ctr">
              <a:buFont typeface="Arial" charset="0"/>
              <a:buNone/>
            </a:pPr>
            <a:r>
              <a:rPr lang="ru-RU" sz="2400" dirty="0" smtClean="0">
                <a:solidFill>
                  <a:srgbClr val="993300"/>
                </a:solidFill>
                <a:latin typeface="Georgia" pitchFamily="18" charset="0"/>
              </a:rPr>
              <a:t>Изучал природу и народные обычаи</a:t>
            </a:r>
          </a:p>
          <a:p>
            <a:pPr algn="ctr">
              <a:buFont typeface="Arial" charset="0"/>
              <a:buNone/>
            </a:pPr>
            <a:r>
              <a:rPr lang="ru-RU" sz="2400" dirty="0" smtClean="0">
                <a:solidFill>
                  <a:srgbClr val="993300"/>
                </a:solidFill>
                <a:latin typeface="Georgia" pitchFamily="18" charset="0"/>
              </a:rPr>
              <a:t>Написал учебник по ботанике и создал в Оренбурге музей.</a:t>
            </a:r>
          </a:p>
          <a:p>
            <a:pPr algn="ctr"/>
            <a:endParaRPr lang="ru-RU" sz="2400" dirty="0" smtClean="0">
              <a:latin typeface="Georgia" pitchFamily="18" charset="0"/>
            </a:endParaRPr>
          </a:p>
          <a:p>
            <a:endParaRPr lang="ru-RU" sz="2400" dirty="0" smtClean="0">
              <a:latin typeface="Georgia" pitchFamily="18" charset="0"/>
            </a:endParaRPr>
          </a:p>
        </p:txBody>
      </p:sp>
      <p:pic>
        <p:nvPicPr>
          <p:cNvPr id="204809" name="Picture 9" descr="image_4ce837b0a0078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4048" y="1484784"/>
            <a:ext cx="3856038" cy="4525962"/>
          </a:xfrm>
        </p:spPr>
      </p:pic>
    </p:spTree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4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4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48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48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48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4" grpId="0"/>
      <p:bldP spid="20480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179C5-5A09-4CFC-A397-DA9676AF3908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116740" name="Rectangle 4"/>
          <p:cNvSpPr>
            <a:spLocks noGrp="1"/>
          </p:cNvSpPr>
          <p:nvPr>
            <p:ph type="title" sz="quarter"/>
          </p:nvPr>
        </p:nvSpPr>
        <p:spPr>
          <a:xfrm>
            <a:off x="571472" y="4000504"/>
            <a:ext cx="8208962" cy="2159000"/>
          </a:xfrm>
        </p:spPr>
        <p:txBody>
          <a:bodyPr/>
          <a:lstStyle/>
          <a:p>
            <a:r>
              <a:rPr lang="ru-RU" sz="2000" dirty="0" smtClean="0">
                <a:solidFill>
                  <a:srgbClr val="993300"/>
                </a:solidFill>
                <a:latin typeface="Georgia" pitchFamily="18" charset="0"/>
              </a:rPr>
              <a:t>Отслужив семь лет во флоте, </a:t>
            </a:r>
            <a:r>
              <a:rPr lang="en-US" sz="2000" dirty="0" smtClean="0">
                <a:solidFill>
                  <a:srgbClr val="993300"/>
                </a:solidFill>
                <a:latin typeface="Georgia" pitchFamily="18" charset="0"/>
              </a:rPr>
              <a:t> </a:t>
            </a:r>
            <a:r>
              <a:rPr lang="ru-RU" sz="2000" dirty="0" smtClean="0">
                <a:solidFill>
                  <a:srgbClr val="993300"/>
                </a:solidFill>
                <a:latin typeface="Georgia" pitchFamily="18" charset="0"/>
              </a:rPr>
              <a:t>Даль выходит  в отставку и уезжает поступать  в город Дерпт  на  медицинский факультет. Время, проведенное  в Дерпте, называл Даль </a:t>
            </a:r>
            <a:r>
              <a:rPr lang="ru-RU" sz="2000" i="1" dirty="0" smtClean="0">
                <a:solidFill>
                  <a:srgbClr val="993300"/>
                </a:solidFill>
                <a:latin typeface="Georgia" pitchFamily="18" charset="0"/>
              </a:rPr>
              <a:t>«временем восторга и золотым веком».</a:t>
            </a:r>
            <a:r>
              <a:rPr lang="ru-RU" sz="2000" dirty="0" smtClean="0">
                <a:solidFill>
                  <a:srgbClr val="993300"/>
                </a:solidFill>
                <a:latin typeface="Georgia" pitchFamily="18" charset="0"/>
              </a:rPr>
              <a:t> Он часто бывает в доме профессора хирургии </a:t>
            </a:r>
            <a:r>
              <a:rPr lang="ru-RU" sz="2000" dirty="0" err="1" smtClean="0">
                <a:solidFill>
                  <a:srgbClr val="993300"/>
                </a:solidFill>
                <a:latin typeface="Georgia" pitchFamily="18" charset="0"/>
              </a:rPr>
              <a:t>Мойера</a:t>
            </a:r>
            <a:r>
              <a:rPr lang="ru-RU" sz="2000" dirty="0" smtClean="0">
                <a:solidFill>
                  <a:srgbClr val="993300"/>
                </a:solidFill>
                <a:latin typeface="Georgia" pitchFamily="18" charset="0"/>
              </a:rPr>
              <a:t>, куда приходят поэты  Жуковский и  Языков, любимый ученик </a:t>
            </a:r>
            <a:r>
              <a:rPr lang="ru-RU" sz="2000" dirty="0" err="1" smtClean="0">
                <a:solidFill>
                  <a:srgbClr val="993300"/>
                </a:solidFill>
                <a:latin typeface="Georgia" pitchFamily="18" charset="0"/>
              </a:rPr>
              <a:t>Мойера</a:t>
            </a:r>
            <a:r>
              <a:rPr lang="ru-RU" sz="2000" dirty="0" smtClean="0">
                <a:solidFill>
                  <a:srgbClr val="993300"/>
                </a:solidFill>
                <a:latin typeface="Georgia" pitchFamily="18" charset="0"/>
              </a:rPr>
              <a:t>  будущий великий хирург Пирогов</a:t>
            </a:r>
            <a:r>
              <a:rPr lang="ru-RU" sz="2000" i="1" dirty="0" smtClean="0">
                <a:solidFill>
                  <a:srgbClr val="993300"/>
                </a:solidFill>
                <a:latin typeface="Georgia" pitchFamily="18" charset="0"/>
              </a:rPr>
              <a:t>.</a:t>
            </a:r>
            <a:endParaRPr lang="ru-RU" sz="4800" dirty="0" smtClean="0">
              <a:solidFill>
                <a:srgbClr val="993300"/>
              </a:solidFill>
            </a:endParaRPr>
          </a:p>
        </p:txBody>
      </p:sp>
      <p:grpSp>
        <p:nvGrpSpPr>
          <p:cNvPr id="2" name="Group 124"/>
          <p:cNvGrpSpPr>
            <a:grpSpLocks/>
          </p:cNvGrpSpPr>
          <p:nvPr/>
        </p:nvGrpSpPr>
        <p:grpSpPr bwMode="auto">
          <a:xfrm>
            <a:off x="500063" y="2928938"/>
            <a:ext cx="8281987" cy="825500"/>
            <a:chOff x="385" y="3046"/>
            <a:chExt cx="5217" cy="520"/>
          </a:xfrm>
        </p:grpSpPr>
        <p:sp>
          <p:nvSpPr>
            <p:cNvPr id="10250" name="Text Box 92"/>
            <p:cNvSpPr txBox="1">
              <a:spLocks noChangeArrowheads="1"/>
            </p:cNvSpPr>
            <p:nvPr/>
          </p:nvSpPr>
          <p:spPr bwMode="auto">
            <a:xfrm>
              <a:off x="4513" y="3046"/>
              <a:ext cx="1089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b="1">
                  <a:latin typeface="Georgia" pitchFamily="18" charset="0"/>
                </a:rPr>
                <a:t>Языков Николаевич </a:t>
              </a:r>
            </a:p>
            <a:p>
              <a:r>
                <a:rPr lang="ru-RU" sz="1600" b="1">
                  <a:latin typeface="Georgia" pitchFamily="18" charset="0"/>
                </a:rPr>
                <a:t>Михайлович</a:t>
              </a:r>
            </a:p>
          </p:txBody>
        </p:sp>
        <p:grpSp>
          <p:nvGrpSpPr>
            <p:cNvPr id="10251" name="Group 118"/>
            <p:cNvGrpSpPr>
              <a:grpSpLocks/>
            </p:cNvGrpSpPr>
            <p:nvPr/>
          </p:nvGrpSpPr>
          <p:grpSpPr bwMode="auto">
            <a:xfrm>
              <a:off x="385" y="3046"/>
              <a:ext cx="3978" cy="520"/>
              <a:chOff x="385" y="3046"/>
              <a:chExt cx="3978" cy="520"/>
            </a:xfrm>
          </p:grpSpPr>
          <p:sp>
            <p:nvSpPr>
              <p:cNvPr id="10252" name="Text Box 79"/>
              <p:cNvSpPr txBox="1">
                <a:spLocks noChangeArrowheads="1"/>
              </p:cNvSpPr>
              <p:nvPr/>
            </p:nvSpPr>
            <p:spPr bwMode="auto">
              <a:xfrm>
                <a:off x="3379" y="3046"/>
                <a:ext cx="984" cy="5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1600" b="1">
                    <a:latin typeface="Georgia" pitchFamily="18" charset="0"/>
                  </a:rPr>
                  <a:t>Василий</a:t>
                </a:r>
              </a:p>
              <a:p>
                <a:r>
                  <a:rPr lang="ru-RU" sz="1600" b="1">
                    <a:latin typeface="Georgia" pitchFamily="18" charset="0"/>
                  </a:rPr>
                  <a:t>Андреевич</a:t>
                </a:r>
              </a:p>
              <a:p>
                <a:r>
                  <a:rPr lang="ru-RU" sz="1600" b="1">
                    <a:latin typeface="Georgia" pitchFamily="18" charset="0"/>
                  </a:rPr>
                  <a:t>Жуковский</a:t>
                </a:r>
              </a:p>
            </p:txBody>
          </p:sp>
          <p:sp>
            <p:nvSpPr>
              <p:cNvPr id="10253" name="Text Box 96"/>
              <p:cNvSpPr txBox="1">
                <a:spLocks noChangeArrowheads="1"/>
              </p:cNvSpPr>
              <p:nvPr/>
            </p:nvSpPr>
            <p:spPr bwMode="auto">
              <a:xfrm>
                <a:off x="2154" y="3046"/>
                <a:ext cx="1043" cy="5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1600" b="1">
                    <a:latin typeface="Georgia" pitchFamily="18" charset="0"/>
                  </a:rPr>
                  <a:t>Николай Михайлович       Пирогов</a:t>
                </a:r>
              </a:p>
            </p:txBody>
          </p:sp>
          <p:sp>
            <p:nvSpPr>
              <p:cNvPr id="10254" name="Text Box 99"/>
              <p:cNvSpPr txBox="1">
                <a:spLocks noChangeArrowheads="1"/>
              </p:cNvSpPr>
              <p:nvPr/>
            </p:nvSpPr>
            <p:spPr bwMode="auto">
              <a:xfrm>
                <a:off x="385" y="3046"/>
                <a:ext cx="1451" cy="5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1600" b="1">
                    <a:latin typeface="Georgia" pitchFamily="18" charset="0"/>
                  </a:rPr>
                  <a:t>Дерпт. </a:t>
                </a:r>
              </a:p>
              <a:p>
                <a:r>
                  <a:rPr lang="ru-RU" sz="1600" b="1">
                    <a:latin typeface="Georgia" pitchFamily="18" charset="0"/>
                  </a:rPr>
                  <a:t>Университетская       библиотека</a:t>
                </a:r>
              </a:p>
            </p:txBody>
          </p:sp>
        </p:grpSp>
      </p:grpSp>
      <p:grpSp>
        <p:nvGrpSpPr>
          <p:cNvPr id="4" name="Group 125"/>
          <p:cNvGrpSpPr>
            <a:grpSpLocks/>
          </p:cNvGrpSpPr>
          <p:nvPr/>
        </p:nvGrpSpPr>
        <p:grpSpPr bwMode="auto">
          <a:xfrm>
            <a:off x="285750" y="714375"/>
            <a:ext cx="8534400" cy="2089150"/>
            <a:chOff x="158" y="1570"/>
            <a:chExt cx="5376" cy="1316"/>
          </a:xfrm>
        </p:grpSpPr>
        <p:pic>
          <p:nvPicPr>
            <p:cNvPr id="10246" name="Picture 95" descr="Жуковски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79" y="1570"/>
              <a:ext cx="1020" cy="1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7" name="Содержимое 6" descr="Рисунок1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1736"/>
              <a:ext cx="1814" cy="1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8" name="Picture 114" descr="Пирогов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55" y="1571"/>
              <a:ext cx="1020" cy="1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9" name="Picture 115" descr="Языков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13" y="1570"/>
              <a:ext cx="1021" cy="1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3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148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448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/>
    </p:bldLst>
  </p:timing>
</p:sld>
</file>

<file path=ppt/theme/theme1.xml><?xml version="1.0" encoding="utf-8"?>
<a:theme xmlns:a="http://schemas.openxmlformats.org/drawingml/2006/main" name="Литература 1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Литература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итература 1 1">
        <a:dk1>
          <a:srgbClr val="8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6C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file_20100919182955</Template>
  <TotalTime>2252</TotalTime>
  <Words>1269</Words>
  <Application>Microsoft Office PowerPoint</Application>
  <PresentationFormat>Экран (4:3)</PresentationFormat>
  <Paragraphs>160</Paragraphs>
  <Slides>28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Литература 1</vt:lpstr>
      <vt:lpstr>Слайд 1</vt:lpstr>
      <vt:lpstr>Слайд 2</vt:lpstr>
      <vt:lpstr>Слайд 3</vt:lpstr>
      <vt:lpstr>            Предмет исследования:      </vt:lpstr>
      <vt:lpstr> Владимир Иванович Даль (1801 – 1872г.) родился 22 ноября 1801 года в Лугани, Екатеринбургской губернии, затем семья Далей жила в городе Николаеве  на месте слияния рек – Ингула и Южного Буга. </vt:lpstr>
      <vt:lpstr>В 13 лет поступил в Морской корпус в Петербурге, где провел 5 лет. </vt:lpstr>
      <vt:lpstr>В марте 1819 года отправляется к месту службы в город Николаев.</vt:lpstr>
      <vt:lpstr>Владимир Иванович Даль</vt:lpstr>
      <vt:lpstr>Отслужив семь лет во флоте,  Даль выходит  в отставку и уезжает поступать  в город Дерпт  на  медицинский факультет. Время, проведенное  в Дерпте, называл Даль «временем восторга и золотым веком». Он часто бывает в доме профессора хирургии Мойера, куда приходят поэты  Жуковский и  Языков, любимый ученик Мойера  будущий великий хирург Пирогов.</vt:lpstr>
      <vt:lpstr>В  1829 году начинается русско-турецкая война, и всех  студентов медиков призывают в армию. Даль досрочно защищает диссертацию,  и отправляется  к месту службы. Он  лечит раненых, борется с холерой и чумой и …  собирает слова. </vt:lpstr>
      <vt:lpstr>Слайд 11</vt:lpstr>
      <vt:lpstr>Первая книга сказок, изданная Далем в 1832 году в Петербурге:</vt:lpstr>
      <vt:lpstr>Первая книга Даля</vt:lpstr>
      <vt:lpstr>Слайд 14</vt:lpstr>
      <vt:lpstr>Слайд 15</vt:lpstr>
      <vt:lpstr>Вместе с Пушкиным Даль путешествовал по Оренбуржью. Пушкин в ту пору собирался писать историю Пугачевского бунта и  собирал материалы для своей будущей книги. Говорят, что во время этой поездки  они подарили друг другу сюжеты сказок. Пушкин - Далю о Георгии Храбром и волке, а Даль Пушкину сюжет  сказки о рыбаке и рыбке.</vt:lpstr>
      <vt:lpstr>Слайд 17</vt:lpstr>
      <vt:lpstr>Слайд 18</vt:lpstr>
      <vt:lpstr>Слайд 19</vt:lpstr>
      <vt:lpstr>Владимир Даль о пословице:</vt:lpstr>
      <vt:lpstr>Пословицы.</vt:lpstr>
      <vt:lpstr>Пословица – поговорка</vt:lpstr>
      <vt:lpstr>Слайд 23</vt:lpstr>
      <vt:lpstr>1862 – 1866 Вышел «Толковый словарь живого великорусского языка»</vt:lpstr>
      <vt:lpstr>Сфера научной деятельности</vt:lpstr>
      <vt:lpstr>Главным делом жизни Даля стало создание   «Толкового словаря живого великорусского языка»</vt:lpstr>
      <vt:lpstr>Слайд 27</vt:lpstr>
      <vt:lpstr>Слайд 28</vt:lpstr>
    </vt:vector>
  </TitlesOfParts>
  <Company>School9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Библиотека</dc:creator>
  <cp:lastModifiedBy>Роман</cp:lastModifiedBy>
  <cp:revision>356</cp:revision>
  <dcterms:created xsi:type="dcterms:W3CDTF">2011-03-24T11:41:23Z</dcterms:created>
  <dcterms:modified xsi:type="dcterms:W3CDTF">2017-10-19T06:39:47Z</dcterms:modified>
</cp:coreProperties>
</file>