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5" r:id="rId2"/>
    <p:sldId id="264" r:id="rId3"/>
    <p:sldId id="289" r:id="rId4"/>
    <p:sldId id="256" r:id="rId5"/>
    <p:sldId id="259" r:id="rId6"/>
    <p:sldId id="265" r:id="rId7"/>
    <p:sldId id="266" r:id="rId8"/>
    <p:sldId id="267" r:id="rId9"/>
    <p:sldId id="258" r:id="rId10"/>
    <p:sldId id="284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87" r:id="rId20"/>
    <p:sldId id="288" r:id="rId21"/>
    <p:sldId id="26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047" autoAdjust="0"/>
    <p:restoredTop sz="94660"/>
  </p:normalViewPr>
  <p:slideViewPr>
    <p:cSldViewPr>
      <p:cViewPr varScale="1">
        <p:scale>
          <a:sx n="103" d="100"/>
          <a:sy n="103" d="100"/>
        </p:scale>
        <p:origin x="-4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61D5B-B596-41BB-8E1A-C9DA56B26D3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222A-49E8-4B93-A409-AD6B5A39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61D5B-B596-41BB-8E1A-C9DA56B26D3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222A-49E8-4B93-A409-AD6B5A39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61D5B-B596-41BB-8E1A-C9DA56B26D3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222A-49E8-4B93-A409-AD6B5A39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61D5B-B596-41BB-8E1A-C9DA56B26D3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222A-49E8-4B93-A409-AD6B5A39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61D5B-B596-41BB-8E1A-C9DA56B26D3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222A-49E8-4B93-A409-AD6B5A39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61D5B-B596-41BB-8E1A-C9DA56B26D3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222A-49E8-4B93-A409-AD6B5A39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61D5B-B596-41BB-8E1A-C9DA56B26D3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222A-49E8-4B93-A409-AD6B5A39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61D5B-B596-41BB-8E1A-C9DA56B26D3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222A-49E8-4B93-A409-AD6B5A39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61D5B-B596-41BB-8E1A-C9DA56B26D3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222A-49E8-4B93-A409-AD6B5A39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61D5B-B596-41BB-8E1A-C9DA56B26D3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E222A-49E8-4B93-A409-AD6B5A398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61D5B-B596-41BB-8E1A-C9DA56B26D3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CDE222A-49E8-4B93-A409-AD6B5A3983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1E61D5B-B596-41BB-8E1A-C9DA56B26D34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CDE222A-49E8-4B93-A409-AD6B5A39836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http://www.amazingbook.ru/products_pictures/malch63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785810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– «Туринская средняя общеобразовательная школа-интернат»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Эвенкийского муниципального района   Красноярского края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28926" y="1643050"/>
            <a:ext cx="5829312" cy="3350908"/>
          </a:xfrm>
        </p:spPr>
        <p:txBody>
          <a:bodyPr/>
          <a:lstStyle/>
          <a:p>
            <a:pPr lvl="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Михаил Михайлович Зощенко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43240" y="1785926"/>
            <a:ext cx="46437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endParaRPr lang="ru-RU" sz="36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36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«Великие  путешественники»</a:t>
            </a:r>
          </a:p>
        </p:txBody>
      </p:sp>
      <p:pic>
        <p:nvPicPr>
          <p:cNvPr id="9" name="Picture 2" descr="http://www.amazingbook.ru/products_pictures/malch63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42844" y="1428736"/>
            <a:ext cx="3071834" cy="41525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929190" y="5000636"/>
            <a:ext cx="36111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Учитель начальных классов :</a:t>
            </a:r>
          </a:p>
          <a:p>
            <a:r>
              <a:rPr lang="ru-RU" dirty="0" err="1" smtClean="0"/>
              <a:t>Осогосток</a:t>
            </a:r>
            <a:r>
              <a:rPr lang="ru-RU" dirty="0" smtClean="0"/>
              <a:t> Виктория Валерьевна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29058" y="6143644"/>
            <a:ext cx="1473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п. Тура 2015г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1714639"/>
              </p:ext>
            </p:extLst>
          </p:nvPr>
        </p:nvGraphicFramePr>
        <p:xfrm>
          <a:off x="251520" y="29464965"/>
          <a:ext cx="9793088" cy="672767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48072"/>
                <a:gridCol w="9145016"/>
              </a:tblGrid>
              <a:tr h="148459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Юмористические ситуации, используемые автором.</a:t>
                      </a: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0755">
                <a:tc>
                  <a:txBody>
                    <a:bodyPr/>
                    <a:lstStyle/>
                    <a:p>
                      <a:r>
                        <a:rPr lang="ru-RU" sz="18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«...Но я ещё больше удивился, когда зашагал с этим мешком по дороге. Меня пригибало к земле, и </a:t>
                      </a:r>
                      <a:r>
                        <a:rPr lang="ru-RU" sz="1800" i="1" u="sng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я, как маятник, качался из стороны в сторону</a:t>
                      </a:r>
                      <a:r>
                        <a:rPr lang="ru-RU" sz="18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. Пока, наконец, пройдя шагов десять, не свалился с этим мешком в канаву».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377">
                <a:tc>
                  <a:txBody>
                    <a:bodyPr/>
                    <a:lstStyle/>
                    <a:p>
                      <a:r>
                        <a:rPr lang="ru-RU" sz="1800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«…А упавшая шишка с дерева напугала меня до того, что </a:t>
                      </a:r>
                      <a:r>
                        <a:rPr lang="ru-RU" sz="1800" i="1" u="sng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я подскочил на земле, как мячик».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8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377">
                <a:tc>
                  <a:txBody>
                    <a:bodyPr/>
                    <a:lstStyle/>
                    <a:p>
                      <a:r>
                        <a:rPr lang="ru-RU" sz="1800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«…От этого моя </a:t>
                      </a:r>
                      <a:r>
                        <a:rPr lang="ru-RU" sz="1800" i="1" u="sng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щека вздулась, как пирог. </a:t>
                      </a:r>
                      <a:r>
                        <a:rPr lang="ru-RU" sz="18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И я захотел вернуться домой. Но Стёпка не позволил мне об этом думать».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59">
                <a:tc>
                  <a:txBody>
                    <a:bodyPr/>
                    <a:lstStyle/>
                    <a:p>
                      <a:r>
                        <a:rPr lang="ru-RU" sz="1800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i="1" dirty="0">
                          <a:effectLst/>
                          <a:latin typeface="Times New Roman" panose="02020603050405020304" pitchFamily="18" charset="0"/>
                        </a:rPr>
                        <a:t>«…индейские племена мы будем брать в плен»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891">
                <a:tc>
                  <a:txBody>
                    <a:bodyPr/>
                    <a:lstStyle/>
                    <a:p>
                      <a:r>
                        <a:rPr lang="ru-RU" sz="1800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«из моей копилки я возьму три рубля. Я думаю, что нам этих денег хватит».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ru-RU" sz="1800" i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121">
                <a:tc>
                  <a:txBody>
                    <a:bodyPr/>
                    <a:lstStyle/>
                    <a:p>
                      <a:r>
                        <a:rPr lang="ru-RU" sz="1800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«если бы мы вчера утонули, то не смогли бы отправиться в кругосветное путешествие»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ru-RU" sz="1800" i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80">
                <a:tc>
                  <a:txBody>
                    <a:bodyPr/>
                    <a:lstStyle/>
                    <a:p>
                      <a:r>
                        <a:rPr lang="ru-RU" sz="1800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7.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«…- Минька, пока Стёпка спит, давай повернём его ноги в обратную сторону. А то он заведёт нас, </a:t>
                      </a:r>
                      <a:r>
                        <a:rPr lang="ru-RU" sz="1800" i="1" u="sng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куда Макар телят не гонял</a:t>
                      </a:r>
                      <a:r>
                        <a:rPr lang="ru-RU" sz="18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».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7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Отношение автора</a:t>
                      </a: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6918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Чтобы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поняли,что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прежде чем что- то делать, надо обязательно все хорошо обдумать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467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Главная мысль текста</a:t>
                      </a: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«А те, которые пускаются в дальний путь без этих знаний, приходят к печальным результатам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«Все хорошо, что хорошо кончается.»</a:t>
                      </a:r>
                      <a:r>
                        <a:rPr lang="ru-RU" sz="18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2951159"/>
              </p:ext>
            </p:extLst>
          </p:nvPr>
        </p:nvGraphicFramePr>
        <p:xfrm>
          <a:off x="428596" y="857232"/>
          <a:ext cx="8501090" cy="53578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03225"/>
                <a:gridCol w="8297865"/>
              </a:tblGrid>
              <a:tr h="35283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Юмористические ситуации, используемые автором.</a:t>
                      </a: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8502">
                <a:tc>
                  <a:txBody>
                    <a:bodyPr/>
                    <a:lstStyle/>
                    <a:p>
                      <a:r>
                        <a:rPr lang="ru-RU" sz="500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1.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«...Но я ещё больше удивился, когда зашагал с этим мешком по дороге. Меня пригибало к земле, и </a:t>
                      </a:r>
                      <a:r>
                        <a:rPr lang="ru-RU" sz="1800" b="1" i="0" u="sng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я, как маятник, качался из стороны в сторону</a:t>
                      </a:r>
                      <a:r>
                        <a:rPr lang="ru-RU" sz="1800" b="1" i="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Пока, наконец, пройдя шагов десять, не свалился с этим мешком в канаву».</a:t>
                      </a: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8502">
                <a:tc>
                  <a:txBody>
                    <a:bodyPr/>
                    <a:lstStyle/>
                    <a:p>
                      <a:r>
                        <a:rPr lang="ru-RU" sz="500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2.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«…А упавшая шишка с дерева напугала меня до того, что </a:t>
                      </a:r>
                      <a:r>
                        <a:rPr lang="ru-RU" sz="1800" b="1" i="0" u="sng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 подскочил на земле, как мячик».</a:t>
                      </a:r>
                      <a:endParaRPr lang="ru-RU" sz="1800" b="1" i="0" dirty="0">
                        <a:solidFill>
                          <a:schemeClr val="tx2">
                            <a:lumMod val="90000"/>
                            <a:lumOff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1" i="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668">
                <a:tc>
                  <a:txBody>
                    <a:bodyPr/>
                    <a:lstStyle/>
                    <a:p>
                      <a:r>
                        <a:rPr lang="ru-RU" sz="500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3.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«…От этого моя </a:t>
                      </a:r>
                      <a:r>
                        <a:rPr lang="ru-RU" sz="1800" b="1" i="0" u="sng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щека вздулась, как пирог. </a:t>
                      </a:r>
                      <a:r>
                        <a:rPr lang="ru-RU" sz="1800" b="1" i="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 я захотел вернуться домой. Но Стёпка не позволил мне об этом думать».</a:t>
                      </a: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834">
                <a:tc>
                  <a:txBody>
                    <a:bodyPr/>
                    <a:lstStyle/>
                    <a:p>
                      <a:r>
                        <a:rPr lang="ru-RU" sz="500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4.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«…индейские племена мы будем брать в плен»</a:t>
                      </a: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338">
                <a:tc>
                  <a:txBody>
                    <a:bodyPr/>
                    <a:lstStyle/>
                    <a:p>
                      <a:r>
                        <a:rPr lang="ru-RU" sz="500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5.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800" b="1" i="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«из моей копилки я возьму три рубля. Я думаю, что нам этих денег хватит».</a:t>
                      </a:r>
                    </a:p>
                    <a:p>
                      <a:r>
                        <a:rPr lang="ru-RU" sz="1800" b="1" i="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1172">
                <a:tc>
                  <a:txBody>
                    <a:bodyPr/>
                    <a:lstStyle/>
                    <a:p>
                      <a:r>
                        <a:rPr lang="ru-RU" sz="500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6.</a:t>
                      </a:r>
                      <a:endParaRPr lang="ru-RU" sz="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800" b="1" i="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«если бы мы вчера утонули, то не смогли бы отправиться в кругосветное путешествие»</a:t>
                      </a:r>
                    </a:p>
                    <a:p>
                      <a:r>
                        <a:rPr lang="ru-RU" sz="1800" b="1" i="0" dirty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2402" marR="22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1468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60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942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386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590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098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324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400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017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Проверим! 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85671415"/>
              </p:ext>
            </p:extLst>
          </p:nvPr>
        </p:nvGraphicFramePr>
        <p:xfrm>
          <a:off x="395536" y="2060848"/>
          <a:ext cx="8534184" cy="251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773"/>
                <a:gridCol w="1066773"/>
                <a:gridCol w="1066773"/>
                <a:gridCol w="1066773"/>
                <a:gridCol w="1066773"/>
                <a:gridCol w="1066773"/>
                <a:gridCol w="1066773"/>
                <a:gridCol w="1066773"/>
              </a:tblGrid>
              <a:tr h="917127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5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6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7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8</a:t>
                      </a:r>
                      <a:endParaRPr lang="ru-RU" sz="3200" dirty="0"/>
                    </a:p>
                  </a:txBody>
                  <a:tcPr/>
                </a:tc>
              </a:tr>
              <a:tr h="1594033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А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А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В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Г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Б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В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В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А</a:t>
                      </a:r>
                      <a:endParaRPr lang="ru-RU" sz="32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92283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795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Оцени  свои знания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>
                <a:latin typeface="Arial Black" pitchFamily="34" charset="0"/>
                <a:cs typeface="Aharoni" pitchFamily="2" charset="-79"/>
              </a:rPr>
              <a:t>НЕТ    ОШИБОК    -                     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«5»</a:t>
            </a:r>
          </a:p>
          <a:p>
            <a:pPr marL="0" indent="0" algn="ctr">
              <a:buNone/>
            </a:pPr>
            <a:r>
              <a:rPr lang="ru-RU" dirty="0" smtClean="0">
                <a:latin typeface="Arial Black" pitchFamily="34" charset="0"/>
                <a:cs typeface="Aharoni" pitchFamily="2" charset="-79"/>
              </a:rPr>
              <a:t>1- 2 ОШИБКИ       -                     </a:t>
            </a:r>
            <a:r>
              <a:rPr lang="ru-RU" dirty="0" smtClean="0">
                <a:solidFill>
                  <a:srgbClr val="FFC000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ru-RU" b="1" dirty="0" smtClean="0">
                <a:solidFill>
                  <a:srgbClr val="FFC000"/>
                </a:solidFill>
                <a:latin typeface="Arial Black" pitchFamily="34" charset="0"/>
                <a:cs typeface="Aharoni" pitchFamily="2" charset="-79"/>
              </a:rPr>
              <a:t>«4»</a:t>
            </a:r>
          </a:p>
          <a:p>
            <a:pPr marL="0" indent="0" algn="ctr">
              <a:buNone/>
            </a:pPr>
            <a:r>
              <a:rPr lang="ru-RU" dirty="0" smtClean="0">
                <a:latin typeface="Arial Black" pitchFamily="34" charset="0"/>
                <a:cs typeface="Aharoni" pitchFamily="2" charset="-79"/>
              </a:rPr>
              <a:t>3 ОШИБКИ            -                     </a:t>
            </a:r>
            <a:r>
              <a:rPr lang="ru-RU" b="1" dirty="0" smtClean="0">
                <a:solidFill>
                  <a:srgbClr val="92D050"/>
                </a:solidFill>
                <a:latin typeface="Arial Black" pitchFamily="34" charset="0"/>
                <a:cs typeface="Aharoni" pitchFamily="2" charset="-79"/>
              </a:rPr>
              <a:t>«3»</a:t>
            </a:r>
          </a:p>
          <a:p>
            <a:pPr marL="0" indent="0" algn="ctr">
              <a:buNone/>
            </a:pPr>
            <a:r>
              <a:rPr lang="ru-RU" sz="2800" dirty="0" smtClean="0">
                <a:latin typeface="Arial Black" pitchFamily="34" charset="0"/>
                <a:cs typeface="Aharoni" pitchFamily="2" charset="-79"/>
              </a:rPr>
              <a:t>БОЛЕЕ   ТРЁХ  ОШИБОК </a:t>
            </a:r>
            <a:r>
              <a:rPr lang="ru-RU" dirty="0" smtClean="0">
                <a:latin typeface="Arial Black" pitchFamily="34" charset="0"/>
                <a:cs typeface="Aharoni" pitchFamily="2" charset="-79"/>
              </a:rPr>
              <a:t>-   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  <a:cs typeface="Aharoni" pitchFamily="2" charset="-79"/>
              </a:rPr>
              <a:t>ПЕРЕЧИТАЙ  РАССКАЗ</a:t>
            </a:r>
            <a:endParaRPr lang="ru-RU" sz="2800" dirty="0">
              <a:solidFill>
                <a:srgbClr val="0070C0"/>
              </a:solidFill>
              <a:latin typeface="Arial Black" pitchFamily="34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68495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67744" y="3429000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cs typeface="Aharoni" panose="02010803020104030203" pitchFamily="2" charset="-79"/>
              </a:rPr>
              <a:t>Спасибо за урок!</a:t>
            </a:r>
            <a:endParaRPr lang="ru-RU" sz="5400" b="1" dirty="0">
              <a:cs typeface="Aharoni" panose="02010803020104030203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8715436" cy="478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556793"/>
            <a:ext cx="7992888" cy="358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0"/>
              </a:spcAft>
              <a:tabLst>
                <a:tab pos="857250" algn="l"/>
                <a:tab pos="3457575" algn="l"/>
              </a:tabLst>
            </a:pPr>
            <a:r>
              <a:rPr lang="ru-RU" sz="5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Путешествие</a:t>
            </a:r>
            <a:r>
              <a:rPr lang="ru-RU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это странствование, ходьба или езда по чужим местам.</a:t>
            </a:r>
            <a:endParaRPr lang="ru-RU" sz="54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 rot="10800000" flipV="1">
            <a:off x="2339752" y="773592"/>
            <a:ext cx="6660232" cy="1008112"/>
          </a:xfrm>
          <a:prstGeom prst="flowChartAlternateProcess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i="0" u="none" strike="noStrike" kern="1200" normalizeH="0" baseline="0" noProof="0" dirty="0" smtClean="0"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Михаил Михайлович Зощенко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 smtClean="0">
                <a:latin typeface="Times New Roman" pitchFamily="18" charset="0"/>
                <a:ea typeface="+mj-ea"/>
                <a:cs typeface="Times New Roman" pitchFamily="18" charset="0"/>
              </a:rPr>
              <a:t>«Великие путешественники»</a:t>
            </a:r>
            <a:endParaRPr kumimoji="0" lang="ru-RU" sz="4000" i="0" u="none" strike="noStrike" kern="1200" normalizeH="0" baseline="0" noProof="0" dirty="0" smtClean="0"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119350"/>
            <a:ext cx="2759968" cy="34844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1568" y="2959728"/>
            <a:ext cx="2160240" cy="3674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1808" y="2739073"/>
            <a:ext cx="2775313" cy="38948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3059832" y="404664"/>
            <a:ext cx="4680520" cy="764704"/>
          </a:xfrm>
          <a:custGeom>
            <a:avLst/>
            <a:gdLst>
              <a:gd name="connsiteX0" fmla="*/ 0 w 4680520"/>
              <a:gd name="connsiteY0" fmla="*/ 127451 h 764704"/>
              <a:gd name="connsiteX1" fmla="*/ 37330 w 4680520"/>
              <a:gd name="connsiteY1" fmla="*/ 37330 h 764704"/>
              <a:gd name="connsiteX2" fmla="*/ 127452 w 4680520"/>
              <a:gd name="connsiteY2" fmla="*/ 1 h 764704"/>
              <a:gd name="connsiteX3" fmla="*/ 4553069 w 4680520"/>
              <a:gd name="connsiteY3" fmla="*/ 0 h 764704"/>
              <a:gd name="connsiteX4" fmla="*/ 4643190 w 4680520"/>
              <a:gd name="connsiteY4" fmla="*/ 37330 h 764704"/>
              <a:gd name="connsiteX5" fmla="*/ 4680519 w 4680520"/>
              <a:gd name="connsiteY5" fmla="*/ 127452 h 764704"/>
              <a:gd name="connsiteX6" fmla="*/ 4680520 w 4680520"/>
              <a:gd name="connsiteY6" fmla="*/ 637253 h 764704"/>
              <a:gd name="connsiteX7" fmla="*/ 4643190 w 4680520"/>
              <a:gd name="connsiteY7" fmla="*/ 727374 h 764704"/>
              <a:gd name="connsiteX8" fmla="*/ 4553068 w 4680520"/>
              <a:gd name="connsiteY8" fmla="*/ 764704 h 764704"/>
              <a:gd name="connsiteX9" fmla="*/ 127451 w 4680520"/>
              <a:gd name="connsiteY9" fmla="*/ 764704 h 764704"/>
              <a:gd name="connsiteX10" fmla="*/ 37330 w 4680520"/>
              <a:gd name="connsiteY10" fmla="*/ 727374 h 764704"/>
              <a:gd name="connsiteX11" fmla="*/ 1 w 4680520"/>
              <a:gd name="connsiteY11" fmla="*/ 637252 h 764704"/>
              <a:gd name="connsiteX12" fmla="*/ 0 w 4680520"/>
              <a:gd name="connsiteY12" fmla="*/ 127451 h 76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0520" h="764704">
                <a:moveTo>
                  <a:pt x="0" y="127451"/>
                </a:moveTo>
                <a:cubicBezTo>
                  <a:pt x="0" y="93649"/>
                  <a:pt x="13428" y="61231"/>
                  <a:pt x="37330" y="37330"/>
                </a:cubicBezTo>
                <a:cubicBezTo>
                  <a:pt x="61232" y="13428"/>
                  <a:pt x="93649" y="1"/>
                  <a:pt x="127452" y="1"/>
                </a:cubicBezTo>
                <a:lnTo>
                  <a:pt x="4553069" y="0"/>
                </a:lnTo>
                <a:cubicBezTo>
                  <a:pt x="4586871" y="0"/>
                  <a:pt x="4619289" y="13428"/>
                  <a:pt x="4643190" y="37330"/>
                </a:cubicBezTo>
                <a:cubicBezTo>
                  <a:pt x="4667092" y="61232"/>
                  <a:pt x="4680519" y="93649"/>
                  <a:pt x="4680519" y="127452"/>
                </a:cubicBezTo>
                <a:cubicBezTo>
                  <a:pt x="4680519" y="297386"/>
                  <a:pt x="4680520" y="467319"/>
                  <a:pt x="4680520" y="637253"/>
                </a:cubicBezTo>
                <a:cubicBezTo>
                  <a:pt x="4680520" y="671055"/>
                  <a:pt x="4667092" y="703473"/>
                  <a:pt x="4643190" y="727374"/>
                </a:cubicBezTo>
                <a:cubicBezTo>
                  <a:pt x="4619288" y="751276"/>
                  <a:pt x="4586871" y="764704"/>
                  <a:pt x="4553068" y="764704"/>
                </a:cubicBezTo>
                <a:lnTo>
                  <a:pt x="127451" y="764704"/>
                </a:lnTo>
                <a:cubicBezTo>
                  <a:pt x="93649" y="764704"/>
                  <a:pt x="61231" y="751276"/>
                  <a:pt x="37330" y="727374"/>
                </a:cubicBezTo>
                <a:cubicBezTo>
                  <a:pt x="13428" y="703472"/>
                  <a:pt x="1" y="671055"/>
                  <a:pt x="1" y="637252"/>
                </a:cubicBezTo>
                <a:cubicBezTo>
                  <a:pt x="1" y="467318"/>
                  <a:pt x="0" y="297385"/>
                  <a:pt x="0" y="127451"/>
                </a:cubicBezTo>
                <a:close/>
              </a:path>
            </a:pathLst>
          </a:cu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normalizeH="0" baseline="0" noProof="0" dirty="0" smtClean="0">
                <a:solidFill>
                  <a:srgbClr val="FF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Словарная</a:t>
            </a:r>
            <a:r>
              <a:rPr kumimoji="0" lang="ru-RU" sz="4000" b="1" i="0" u="none" strike="noStrike" kern="1200" normalizeH="0" noProof="0" dirty="0" smtClean="0">
                <a:solidFill>
                  <a:srgbClr val="FF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работа</a:t>
            </a:r>
            <a:endParaRPr kumimoji="0" lang="ru-RU" sz="4000" b="1" i="0" u="none" strike="noStrike" kern="1200" normalizeH="0" baseline="0" noProof="0" dirty="0" smtClean="0">
              <a:solidFill>
                <a:srgbClr val="FF0000"/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1259633" y="2313276"/>
            <a:ext cx="6671702" cy="432048"/>
          </a:xfrm>
          <a:prstGeom prst="flowChartAlternateProcess">
            <a:avLst/>
          </a:prstGeom>
          <a:noFill/>
        </p:spPr>
        <p:txBody>
          <a:bodyPr/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36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Кругосветное путешествие</a:t>
            </a:r>
            <a:r>
              <a:rPr lang="ru-RU" sz="36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endParaRPr kumimoji="0" lang="en-US" altLang="ko-KR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90000"/>
                  <a:lumOff val="10000"/>
                </a:schemeClr>
              </a:solidFill>
              <a:effectLst/>
              <a:uLnTx/>
              <a:uFillTx/>
              <a:latin typeface="Times New Roman" pitchFamily="18" charset="0"/>
              <a:ea typeface="굴림" charset="-127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3020596" y="3109369"/>
            <a:ext cx="4058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sz="3600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Рукомойник</a:t>
            </a:r>
            <a:r>
              <a:rPr lang="ru-RU" sz="36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endParaRPr lang="ru-RU" sz="36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3563888" y="3996634"/>
            <a:ext cx="4367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600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Маятник</a:t>
            </a:r>
            <a:r>
              <a:rPr lang="ru-RU" sz="36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endParaRPr lang="ru-RU" sz="36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30960" y="4916160"/>
            <a:ext cx="2638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600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Привал</a:t>
            </a:r>
            <a:r>
              <a:rPr lang="ru-RU" sz="36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endParaRPr lang="ru-RU" sz="36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345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3059832" y="404664"/>
            <a:ext cx="4680520" cy="764704"/>
          </a:xfrm>
          <a:custGeom>
            <a:avLst/>
            <a:gdLst>
              <a:gd name="connsiteX0" fmla="*/ 0 w 4680520"/>
              <a:gd name="connsiteY0" fmla="*/ 127451 h 764704"/>
              <a:gd name="connsiteX1" fmla="*/ 37330 w 4680520"/>
              <a:gd name="connsiteY1" fmla="*/ 37330 h 764704"/>
              <a:gd name="connsiteX2" fmla="*/ 127452 w 4680520"/>
              <a:gd name="connsiteY2" fmla="*/ 1 h 764704"/>
              <a:gd name="connsiteX3" fmla="*/ 4553069 w 4680520"/>
              <a:gd name="connsiteY3" fmla="*/ 0 h 764704"/>
              <a:gd name="connsiteX4" fmla="*/ 4643190 w 4680520"/>
              <a:gd name="connsiteY4" fmla="*/ 37330 h 764704"/>
              <a:gd name="connsiteX5" fmla="*/ 4680519 w 4680520"/>
              <a:gd name="connsiteY5" fmla="*/ 127452 h 764704"/>
              <a:gd name="connsiteX6" fmla="*/ 4680520 w 4680520"/>
              <a:gd name="connsiteY6" fmla="*/ 637253 h 764704"/>
              <a:gd name="connsiteX7" fmla="*/ 4643190 w 4680520"/>
              <a:gd name="connsiteY7" fmla="*/ 727374 h 764704"/>
              <a:gd name="connsiteX8" fmla="*/ 4553068 w 4680520"/>
              <a:gd name="connsiteY8" fmla="*/ 764704 h 764704"/>
              <a:gd name="connsiteX9" fmla="*/ 127451 w 4680520"/>
              <a:gd name="connsiteY9" fmla="*/ 764704 h 764704"/>
              <a:gd name="connsiteX10" fmla="*/ 37330 w 4680520"/>
              <a:gd name="connsiteY10" fmla="*/ 727374 h 764704"/>
              <a:gd name="connsiteX11" fmla="*/ 1 w 4680520"/>
              <a:gd name="connsiteY11" fmla="*/ 637252 h 764704"/>
              <a:gd name="connsiteX12" fmla="*/ 0 w 4680520"/>
              <a:gd name="connsiteY12" fmla="*/ 127451 h 76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80520" h="764704">
                <a:moveTo>
                  <a:pt x="0" y="127451"/>
                </a:moveTo>
                <a:cubicBezTo>
                  <a:pt x="0" y="93649"/>
                  <a:pt x="13428" y="61231"/>
                  <a:pt x="37330" y="37330"/>
                </a:cubicBezTo>
                <a:cubicBezTo>
                  <a:pt x="61232" y="13428"/>
                  <a:pt x="93649" y="1"/>
                  <a:pt x="127452" y="1"/>
                </a:cubicBezTo>
                <a:lnTo>
                  <a:pt x="4553069" y="0"/>
                </a:lnTo>
                <a:cubicBezTo>
                  <a:pt x="4586871" y="0"/>
                  <a:pt x="4619289" y="13428"/>
                  <a:pt x="4643190" y="37330"/>
                </a:cubicBezTo>
                <a:cubicBezTo>
                  <a:pt x="4667092" y="61232"/>
                  <a:pt x="4680519" y="93649"/>
                  <a:pt x="4680519" y="127452"/>
                </a:cubicBezTo>
                <a:cubicBezTo>
                  <a:pt x="4680519" y="297386"/>
                  <a:pt x="4680520" y="467319"/>
                  <a:pt x="4680520" y="637253"/>
                </a:cubicBezTo>
                <a:cubicBezTo>
                  <a:pt x="4680520" y="671055"/>
                  <a:pt x="4667092" y="703473"/>
                  <a:pt x="4643190" y="727374"/>
                </a:cubicBezTo>
                <a:cubicBezTo>
                  <a:pt x="4619288" y="751276"/>
                  <a:pt x="4586871" y="764704"/>
                  <a:pt x="4553068" y="764704"/>
                </a:cubicBezTo>
                <a:lnTo>
                  <a:pt x="127451" y="764704"/>
                </a:lnTo>
                <a:cubicBezTo>
                  <a:pt x="93649" y="764704"/>
                  <a:pt x="61231" y="751276"/>
                  <a:pt x="37330" y="727374"/>
                </a:cubicBezTo>
                <a:cubicBezTo>
                  <a:pt x="13428" y="703472"/>
                  <a:pt x="1" y="671055"/>
                  <a:pt x="1" y="637252"/>
                </a:cubicBezTo>
                <a:cubicBezTo>
                  <a:pt x="1" y="467318"/>
                  <a:pt x="0" y="297385"/>
                  <a:pt x="0" y="127451"/>
                </a:cubicBezTo>
                <a:close/>
              </a:path>
            </a:pathLst>
          </a:cu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normalizeH="0" baseline="0" noProof="0" dirty="0" smtClean="0">
                <a:solidFill>
                  <a:srgbClr val="FF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Словарная</a:t>
            </a:r>
            <a:r>
              <a:rPr kumimoji="0" lang="ru-RU" sz="4000" b="1" i="0" u="none" strike="noStrike" kern="1200" normalizeH="0" noProof="0" dirty="0" smtClean="0">
                <a:solidFill>
                  <a:srgbClr val="FF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работа</a:t>
            </a:r>
            <a:endParaRPr kumimoji="0" lang="ru-RU" sz="4000" b="1" i="0" u="none" strike="noStrike" kern="1200" normalizeH="0" baseline="0" noProof="0" dirty="0" smtClean="0">
              <a:solidFill>
                <a:srgbClr val="FF0000"/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9" y="1988840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Кругосветное путешествие</a:t>
            </a:r>
            <a:r>
              <a:rPr lang="ru-RU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– совершаемый вокруг света, вокруг земного шара </a:t>
            </a:r>
            <a:r>
              <a:rPr lang="ru-RU" sz="24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(</a:t>
            </a:r>
            <a:r>
              <a:rPr lang="ru-RU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о путешествии).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3569" y="2924944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Рукомойник</a:t>
            </a:r>
            <a:r>
              <a:rPr lang="ru-RU" sz="24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– сосуд различной формы, служащий для подачи воды при умывании; умывальник.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3569" y="3961682"/>
            <a:ext cx="8136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Маятник</a:t>
            </a:r>
            <a:r>
              <a:rPr lang="ru-RU" sz="24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– качающийся стержень, прикрепленный верхним концом к неподвижной точке.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3569" y="5013176"/>
            <a:ext cx="84604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Привал</a:t>
            </a:r>
            <a:r>
              <a:rPr lang="ru-RU" sz="24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– остановка в пути для отдыха во время похода, передвижения; место, где останавливаются для такого отдыха.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5370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3799824"/>
              </p:ext>
            </p:extLst>
          </p:nvPr>
        </p:nvGraphicFramePr>
        <p:xfrm>
          <a:off x="857224" y="1714488"/>
          <a:ext cx="5286380" cy="334754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52894"/>
                <a:gridCol w="4333486"/>
              </a:tblGrid>
              <a:tr h="836885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Юмористические ситуации, используемые автором.</a:t>
                      </a:r>
                    </a:p>
                  </a:txBody>
                  <a:tcPr marL="63703" marR="637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8443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3703" marR="637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703" marR="637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443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2.</a:t>
                      </a:r>
                    </a:p>
                  </a:txBody>
                  <a:tcPr marL="63703" marR="637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703" marR="637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443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3.</a:t>
                      </a:r>
                    </a:p>
                  </a:txBody>
                  <a:tcPr marL="63703" marR="637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703" marR="637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443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4.</a:t>
                      </a:r>
                    </a:p>
                  </a:txBody>
                  <a:tcPr marL="63703" marR="637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703" marR="637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443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5.</a:t>
                      </a:r>
                    </a:p>
                  </a:txBody>
                  <a:tcPr marL="63703" marR="637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703" marR="637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443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6.</a:t>
                      </a:r>
                    </a:p>
                  </a:txBody>
                  <a:tcPr marL="63703" marR="637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703" marR="637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9703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24744"/>
            <a:ext cx="640871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Юмористические </a:t>
            </a: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ситуации-</a:t>
            </a:r>
            <a:r>
              <a:rPr lang="ru-RU" sz="4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4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ренебрежение </a:t>
            </a:r>
            <a:r>
              <a:rPr lang="ru-RU" sz="4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нормами языка для достижения смешного </a:t>
            </a:r>
            <a:r>
              <a:rPr lang="ru-RU" sz="44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эффекта.</a:t>
            </a:r>
            <a:endParaRPr lang="ru-RU" sz="4400" b="1" dirty="0">
              <a:solidFill>
                <a:schemeClr val="tx2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849</TotalTime>
  <Words>579</Words>
  <Application>Microsoft Office PowerPoint</Application>
  <PresentationFormat>Экран (4:3)</PresentationFormat>
  <Paragraphs>101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Муниципальное казенное общеобразовательное учреждение – «Туринская средняя общеобразовательная школа-интернат» Эвенкийского муниципального района   Красноярского края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                Проверим! </vt:lpstr>
      <vt:lpstr>Оцени  свои знания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вика</cp:lastModifiedBy>
  <cp:revision>29</cp:revision>
  <dcterms:created xsi:type="dcterms:W3CDTF">2012-10-20T12:25:39Z</dcterms:created>
  <dcterms:modified xsi:type="dcterms:W3CDTF">2015-04-20T06:36:38Z</dcterms:modified>
</cp:coreProperties>
</file>