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76" r:id="rId5"/>
    <p:sldId id="259" r:id="rId6"/>
    <p:sldId id="278" r:id="rId7"/>
    <p:sldId id="262" r:id="rId8"/>
    <p:sldId id="263" r:id="rId9"/>
    <p:sldId id="275" r:id="rId10"/>
    <p:sldId id="258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1A3"/>
    <a:srgbClr val="D7D75B"/>
    <a:srgbClr val="FFCCCC"/>
    <a:srgbClr val="5BB6DF"/>
    <a:srgbClr val="A6F2DA"/>
    <a:srgbClr val="DBE18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60;&#1077;&#1076;&#1086;&#1088;&#1086;&#1074;&#1072;%20&#1042;&#1072;&#1083;&#1077;&#1088;&#1080;&#1103;\&#1089;&#1088;&#1077;&#1076;&#1085;&#1077;%20&#1075;&#1086;&#1076;&#1086;&#1074;&#1072;&#1103;%20&#1090;&#1077;&#1084;&#1087;&#1077;&#1088;&#1072;&#1090;&#1091;&#1088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60;&#1077;&#1076;&#1086;&#1088;&#1086;&#1074;&#1072;%20&#1042;&#1072;&#1083;&#1077;&#1088;&#1080;&#1103;\&#1089;&#1088;&#1077;&#1076;&#1085;&#1077;%20&#1075;&#1086;&#1076;&#1086;&#1074;&#1072;&#1103;%20&#1090;&#1077;&#1084;&#1087;&#1077;&#1088;&#1072;&#1090;&#1091;&#1088;&#107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60;&#1077;&#1076;&#1086;&#1088;&#1086;&#1074;&#1072;%20&#1042;&#1072;&#1083;&#1077;&#1088;&#1080;&#1103;\&#1084;&#1072;&#1082;&#1089;&#1080;&#1084;&#1091;&#1084;%20&#1080;%20&#1084;&#1080;&#1085;&#1080;&#1084;&#1091;&#1084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60;&#1077;&#1076;&#1086;&#1088;&#1086;&#1074;&#1072;%20&#1042;&#1072;&#1083;&#1077;&#1088;&#1080;&#1103;\&#1084;&#1072;&#1082;&#1089;&#1080;&#1084;&#1091;&#1084;%20&#1080;%20&#1084;&#1080;&#1085;&#1080;&#1084;&#1091;&#1084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60;&#1077;&#1076;&#1086;&#1088;&#1086;&#1074;&#1072;%20&#1042;&#1072;&#1083;&#1077;&#1088;&#1080;&#1103;\&#1075;&#1088;&#1072;&#1092;&#1080;&#1082;%20&#1085;&#1086;&#1103;&#1073;&#1088;&#1100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60;&#1077;&#1076;&#1086;&#1088;&#1086;&#1074;&#1072;%20&#1042;&#1072;&#1083;&#1077;&#1088;&#1080;&#1103;\&#1075;&#1088;&#1072;&#1092;&#1080;&#1082;%20&#1076;&#1077;&#1082;&#1072;&#1073;&#1088;&#110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5"/>
  <c:chart>
    <c:title>
      <c:tx>
        <c:rich>
          <a:bodyPr/>
          <a:lstStyle/>
          <a:p>
            <a:pPr>
              <a:defRPr/>
            </a:pPr>
            <a:r>
              <a:rPr lang="ru-RU" dirty="0"/>
              <a:t> </a:t>
            </a:r>
            <a:r>
              <a:rPr lang="ru-RU" dirty="0" smtClean="0"/>
              <a:t>среднегодовая температура за 5 лет. </a:t>
            </a:r>
            <a:endParaRPr lang="ru-RU" dirty="0"/>
          </a:p>
        </c:rich>
      </c:tx>
      <c:layout/>
    </c:title>
    <c:view3D>
      <c:rAngAx val="1"/>
    </c:view3D>
    <c:floor>
      <c:spPr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c:spPr>
    </c:floor>
    <c:sideWall>
      <c:spPr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sideWall>
    <c:backWall>
      <c:spPr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Лист1!$E$30</c:f>
              <c:strCache>
                <c:ptCount val="1"/>
                <c:pt idx="0">
                  <c:v> средняя годовая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cat>
            <c:strRef>
              <c:f>Лист1!$D$31:$D$35</c:f>
              <c:strCache>
                <c:ptCount val="5"/>
                <c:pt idx="0">
                  <c:v>2009 год</c:v>
                </c:pt>
                <c:pt idx="1">
                  <c:v>2010 год</c:v>
                </c:pt>
                <c:pt idx="2">
                  <c:v>2011 год</c:v>
                </c:pt>
                <c:pt idx="3">
                  <c:v>2012 год</c:v>
                </c:pt>
                <c:pt idx="4">
                  <c:v>2013 год</c:v>
                </c:pt>
              </c:strCache>
            </c:strRef>
          </c:cat>
          <c:val>
            <c:numRef>
              <c:f>Лист1!$E$31:$E$35</c:f>
              <c:numCache>
                <c:formatCode>General</c:formatCode>
                <c:ptCount val="5"/>
                <c:pt idx="0">
                  <c:v>-9.34</c:v>
                </c:pt>
                <c:pt idx="1">
                  <c:v>-9.7000000000000011</c:v>
                </c:pt>
                <c:pt idx="2">
                  <c:v>-6.22</c:v>
                </c:pt>
                <c:pt idx="3">
                  <c:v>-8.3000000000000007</c:v>
                </c:pt>
                <c:pt idx="4">
                  <c:v>-7.35</c:v>
                </c:pt>
              </c:numCache>
            </c:numRef>
          </c:val>
        </c:ser>
        <c:shape val="box"/>
        <c:axId val="69137920"/>
        <c:axId val="69139456"/>
        <c:axId val="0"/>
      </c:bar3DChart>
      <c:catAx>
        <c:axId val="69137920"/>
        <c:scaling>
          <c:orientation val="minMax"/>
        </c:scaling>
        <c:axPos val="b"/>
        <c:tickLblPos val="nextTo"/>
        <c:crossAx val="69139456"/>
        <c:crosses val="autoZero"/>
        <c:auto val="1"/>
        <c:lblAlgn val="ctr"/>
        <c:lblOffset val="100"/>
      </c:catAx>
      <c:valAx>
        <c:axId val="6913945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/>
          </c:spPr>
        </c:majorGridlines>
        <c:numFmt formatCode="General" sourceLinked="1"/>
        <c:tickLblPos val="nextTo"/>
        <c:crossAx val="69137920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gradFill rotWithShape="1">
      <a:gsLst>
        <a:gs pos="0">
          <a:schemeClr val="accent5">
            <a:tint val="10000"/>
            <a:satMod val="300000"/>
          </a:schemeClr>
        </a:gs>
        <a:gs pos="34000">
          <a:schemeClr val="accent5">
            <a:tint val="13500"/>
            <a:satMod val="250000"/>
          </a:schemeClr>
        </a:gs>
        <a:gs pos="100000">
          <a:schemeClr val="accent5">
            <a:tint val="60000"/>
            <a:satMod val="200000"/>
          </a:schemeClr>
        </a:gs>
      </a:gsLst>
      <a:path path="circle">
        <a:fillToRect l="50000" t="155000" r="50000" b="-55000"/>
      </a:path>
    </a:gradFill>
    <a:ln w="9525" cap="flat" cmpd="sng" algn="ctr">
      <a:solidFill>
        <a:schemeClr val="accent5">
          <a:satMod val="120000"/>
        </a:schemeClr>
      </a:solidFill>
      <a:prstDash val="solid"/>
    </a:ln>
    <a:effectLst>
      <a:outerShdw blurRad="63500" dist="25400" dir="14700000" algn="t" rotWithShape="0">
        <a:srgbClr val="000000">
          <a:alpha val="5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Среднегодовая</a:t>
            </a:r>
            <a:r>
              <a:rPr lang="ru-RU" baseline="0" dirty="0" smtClean="0"/>
              <a:t> температура за 5 лет по месяцам.</a:t>
            </a:r>
            <a:endParaRPr lang="ru-RU" dirty="0"/>
          </a:p>
        </c:rich>
      </c:tx>
      <c:layout/>
    </c:title>
    <c:view3D>
      <c:rAngAx val="1"/>
    </c:view3D>
    <c:sideWall>
      <c:spPr>
        <a:gradFill rotWithShape="1">
          <a:gsLst>
            <a:gs pos="0">
              <a:schemeClr val="accent5">
                <a:tint val="10000"/>
                <a:satMod val="300000"/>
              </a:schemeClr>
            </a:gs>
            <a:gs pos="34000">
              <a:schemeClr val="accent5">
                <a:tint val="13500"/>
                <a:satMod val="250000"/>
              </a:schemeClr>
            </a:gs>
            <a:gs pos="100000">
              <a:schemeClr val="accent5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5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c:spPr>
    </c:sideWall>
    <c:backWall>
      <c:spPr>
        <a:gradFill rotWithShape="1">
          <a:gsLst>
            <a:gs pos="0">
              <a:schemeClr val="accent5">
                <a:tint val="10000"/>
                <a:satMod val="300000"/>
              </a:schemeClr>
            </a:gs>
            <a:gs pos="34000">
              <a:schemeClr val="accent5">
                <a:tint val="13500"/>
                <a:satMod val="250000"/>
              </a:schemeClr>
            </a:gs>
            <a:gs pos="100000">
              <a:schemeClr val="accent5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5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Лист1!$C$4</c:f>
              <c:strCache>
                <c:ptCount val="1"/>
                <c:pt idx="0">
                  <c:v>2009 год</c:v>
                </c:pt>
              </c:strCache>
            </c:strRef>
          </c:tx>
          <c:cat>
            <c:strRef>
              <c:f>Лист1!$D$2:$O$3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 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Лист1!$D$4:$O$4</c:f>
              <c:numCache>
                <c:formatCode>General</c:formatCode>
                <c:ptCount val="12"/>
                <c:pt idx="0">
                  <c:v>-29.3</c:v>
                </c:pt>
                <c:pt idx="1">
                  <c:v>-36.300000000000004</c:v>
                </c:pt>
                <c:pt idx="2">
                  <c:v>-22.2</c:v>
                </c:pt>
                <c:pt idx="3">
                  <c:v>-1.5</c:v>
                </c:pt>
                <c:pt idx="4">
                  <c:v>2.5</c:v>
                </c:pt>
                <c:pt idx="5">
                  <c:v>13.1</c:v>
                </c:pt>
                <c:pt idx="6">
                  <c:v>16.8</c:v>
                </c:pt>
                <c:pt idx="7">
                  <c:v>13.8</c:v>
                </c:pt>
                <c:pt idx="8">
                  <c:v>5.7</c:v>
                </c:pt>
                <c:pt idx="9">
                  <c:v>-6.5</c:v>
                </c:pt>
                <c:pt idx="10">
                  <c:v>-28.5</c:v>
                </c:pt>
                <c:pt idx="11">
                  <c:v>-39.700000000000003</c:v>
                </c:pt>
              </c:numCache>
            </c:numRef>
          </c:val>
        </c:ser>
        <c:ser>
          <c:idx val="1"/>
          <c:order val="1"/>
          <c:tx>
            <c:strRef>
              <c:f>Лист1!$C$5</c:f>
              <c:strCache>
                <c:ptCount val="1"/>
                <c:pt idx="0">
                  <c:v>2010 год</c:v>
                </c:pt>
              </c:strCache>
            </c:strRef>
          </c:tx>
          <c:cat>
            <c:strRef>
              <c:f>Лист1!$D$2:$O$3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 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Лист1!$D$5:$O$5</c:f>
              <c:numCache>
                <c:formatCode>General</c:formatCode>
                <c:ptCount val="12"/>
                <c:pt idx="0">
                  <c:v>-35.9</c:v>
                </c:pt>
                <c:pt idx="1">
                  <c:v>-34.4</c:v>
                </c:pt>
                <c:pt idx="2">
                  <c:v>-19.399999999999999</c:v>
                </c:pt>
                <c:pt idx="3">
                  <c:v>-6.7</c:v>
                </c:pt>
                <c:pt idx="4">
                  <c:v>4.9000000000000004</c:v>
                </c:pt>
                <c:pt idx="5">
                  <c:v>12.1</c:v>
                </c:pt>
                <c:pt idx="6">
                  <c:v>16.600000000000001</c:v>
                </c:pt>
                <c:pt idx="7">
                  <c:v>11.5</c:v>
                </c:pt>
                <c:pt idx="8">
                  <c:v>3</c:v>
                </c:pt>
                <c:pt idx="9">
                  <c:v>-6.6</c:v>
                </c:pt>
                <c:pt idx="10">
                  <c:v>-21.3</c:v>
                </c:pt>
                <c:pt idx="11">
                  <c:v>-39.800000000000004</c:v>
                </c:pt>
              </c:numCache>
            </c:numRef>
          </c:val>
        </c:ser>
        <c:ser>
          <c:idx val="2"/>
          <c:order val="2"/>
          <c:tx>
            <c:strRef>
              <c:f>Лист1!$C$6</c:f>
              <c:strCache>
                <c:ptCount val="1"/>
                <c:pt idx="0">
                  <c:v>2011 год</c:v>
                </c:pt>
              </c:strCache>
            </c:strRef>
          </c:tx>
          <c:cat>
            <c:strRef>
              <c:f>Лист1!$D$2:$O$3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 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Лист1!$D$6:$O$6</c:f>
              <c:numCache>
                <c:formatCode>General</c:formatCode>
                <c:ptCount val="12"/>
                <c:pt idx="0">
                  <c:v>-34.300000000000004</c:v>
                </c:pt>
                <c:pt idx="1">
                  <c:v>-30.8</c:v>
                </c:pt>
                <c:pt idx="2">
                  <c:v>-11.4</c:v>
                </c:pt>
                <c:pt idx="3">
                  <c:v>-1.1000000000000001</c:v>
                </c:pt>
                <c:pt idx="4">
                  <c:v>8.4</c:v>
                </c:pt>
                <c:pt idx="5">
                  <c:v>15.5</c:v>
                </c:pt>
                <c:pt idx="6">
                  <c:v>15.9</c:v>
                </c:pt>
                <c:pt idx="7">
                  <c:v>13</c:v>
                </c:pt>
                <c:pt idx="8">
                  <c:v>6</c:v>
                </c:pt>
                <c:pt idx="9">
                  <c:v>-2.6</c:v>
                </c:pt>
                <c:pt idx="10">
                  <c:v>-25.5</c:v>
                </c:pt>
                <c:pt idx="11">
                  <c:v>-27.8</c:v>
                </c:pt>
              </c:numCache>
            </c:numRef>
          </c:val>
        </c:ser>
        <c:ser>
          <c:idx val="3"/>
          <c:order val="3"/>
          <c:tx>
            <c:strRef>
              <c:f>Лист1!$C$7</c:f>
              <c:strCache>
                <c:ptCount val="1"/>
                <c:pt idx="0">
                  <c:v>2012 год</c:v>
                </c:pt>
              </c:strCache>
            </c:strRef>
          </c:tx>
          <c:cat>
            <c:strRef>
              <c:f>Лист1!$D$2:$O$3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 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Лист1!$D$7:$O$7</c:f>
              <c:numCache>
                <c:formatCode>General</c:formatCode>
                <c:ptCount val="12"/>
                <c:pt idx="0">
                  <c:v>-35.700000000000003</c:v>
                </c:pt>
                <c:pt idx="1">
                  <c:v>-24.9</c:v>
                </c:pt>
                <c:pt idx="2">
                  <c:v>-17</c:v>
                </c:pt>
                <c:pt idx="3">
                  <c:v>-4.8</c:v>
                </c:pt>
                <c:pt idx="4">
                  <c:v>4.7</c:v>
                </c:pt>
                <c:pt idx="5">
                  <c:v>14</c:v>
                </c:pt>
                <c:pt idx="6">
                  <c:v>19.600000000000001</c:v>
                </c:pt>
                <c:pt idx="7">
                  <c:v>11.7</c:v>
                </c:pt>
                <c:pt idx="8">
                  <c:v>7.7</c:v>
                </c:pt>
                <c:pt idx="9">
                  <c:v>-8.9</c:v>
                </c:pt>
                <c:pt idx="10">
                  <c:v>-28.3</c:v>
                </c:pt>
                <c:pt idx="11">
                  <c:v>-39</c:v>
                </c:pt>
              </c:numCache>
            </c:numRef>
          </c:val>
        </c:ser>
        <c:ser>
          <c:idx val="4"/>
          <c:order val="4"/>
          <c:tx>
            <c:strRef>
              <c:f>Лист1!$C$8</c:f>
              <c:strCache>
                <c:ptCount val="1"/>
                <c:pt idx="0">
                  <c:v>2013 год</c:v>
                </c:pt>
              </c:strCache>
            </c:strRef>
          </c:tx>
          <c:cat>
            <c:strRef>
              <c:f>Лист1!$D$2:$O$3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 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Лист1!$D$8:$O$8</c:f>
              <c:numCache>
                <c:formatCode>General</c:formatCode>
                <c:ptCount val="12"/>
                <c:pt idx="0">
                  <c:v>-36.6</c:v>
                </c:pt>
                <c:pt idx="1">
                  <c:v>-32.200000000000003</c:v>
                </c:pt>
                <c:pt idx="2">
                  <c:v>-22</c:v>
                </c:pt>
                <c:pt idx="3">
                  <c:v>-4.8</c:v>
                </c:pt>
                <c:pt idx="4">
                  <c:v>6.8</c:v>
                </c:pt>
                <c:pt idx="5">
                  <c:v>15</c:v>
                </c:pt>
                <c:pt idx="6">
                  <c:v>17.100000000000001</c:v>
                </c:pt>
                <c:pt idx="7">
                  <c:v>13.8</c:v>
                </c:pt>
                <c:pt idx="8">
                  <c:v>3</c:v>
                </c:pt>
                <c:pt idx="9">
                  <c:v>-5.3</c:v>
                </c:pt>
                <c:pt idx="10">
                  <c:v>-18.3</c:v>
                </c:pt>
                <c:pt idx="11">
                  <c:v>-24.8</c:v>
                </c:pt>
              </c:numCache>
            </c:numRef>
          </c:val>
        </c:ser>
        <c:shape val="pyramid"/>
        <c:axId val="69724416"/>
        <c:axId val="71053312"/>
        <c:axId val="0"/>
      </c:bar3DChart>
      <c:catAx>
        <c:axId val="69724416"/>
        <c:scaling>
          <c:orientation val="minMax"/>
        </c:scaling>
        <c:axPos val="b"/>
        <c:majorTickMark val="none"/>
        <c:tickLblPos val="nextTo"/>
        <c:crossAx val="71053312"/>
        <c:crosses val="autoZero"/>
        <c:auto val="1"/>
        <c:lblAlgn val="ctr"/>
        <c:lblOffset val="100"/>
      </c:catAx>
      <c:valAx>
        <c:axId val="71053312"/>
        <c:scaling>
          <c:orientation val="minMax"/>
        </c:scaling>
        <c:axPos val="l"/>
        <c:majorGridlines>
          <c:spPr>
            <a:ln w="38100" cap="flat" cmpd="sng" algn="ctr">
              <a:solidFill>
                <a:schemeClr val="accent5"/>
              </a:solidFill>
              <a:prstDash val="solid"/>
            </a:ln>
            <a:effectLst>
              <a:outerShdw blurRad="50800" dist="38100" dir="14700000" algn="t" rotWithShape="0">
                <a:srgbClr val="000000">
                  <a:alpha val="60000"/>
                </a:srgbClr>
              </a:outerShdw>
            </a:effectLst>
          </c:spPr>
        </c:majorGridlines>
        <c:numFmt formatCode="General" sourceLinked="1"/>
        <c:majorTickMark val="none"/>
        <c:tickLblPos val="nextTo"/>
        <c:crossAx val="69724416"/>
        <c:crosses val="autoZero"/>
        <c:crossBetween val="between"/>
      </c:valAx>
    </c:plotArea>
    <c:legend>
      <c:legendPos val="r"/>
      <c:layout/>
    </c:legend>
    <c:plotVisOnly val="1"/>
    <c:dispBlanksAs val="gap"/>
  </c:chart>
  <c:spPr>
    <a:gradFill rotWithShape="1">
      <a:gsLst>
        <a:gs pos="0">
          <a:schemeClr val="accent5">
            <a:tint val="10000"/>
            <a:satMod val="300000"/>
          </a:schemeClr>
        </a:gs>
        <a:gs pos="34000">
          <a:schemeClr val="accent5">
            <a:tint val="13500"/>
            <a:satMod val="250000"/>
          </a:schemeClr>
        </a:gs>
        <a:gs pos="100000">
          <a:schemeClr val="accent5">
            <a:tint val="60000"/>
            <a:satMod val="200000"/>
          </a:schemeClr>
        </a:gs>
      </a:gsLst>
      <a:path path="circle">
        <a:fillToRect l="50000" t="155000" r="50000" b="-55000"/>
      </a:path>
    </a:gradFill>
    <a:ln w="9525" cap="flat" cmpd="sng" algn="ctr">
      <a:solidFill>
        <a:schemeClr val="accent5">
          <a:satMod val="120000"/>
        </a:schemeClr>
      </a:solidFill>
      <a:prstDash val="solid"/>
    </a:ln>
    <a:effectLst>
      <a:outerShdw blurRad="63500" dist="25400" dir="14700000" algn="t" rotWithShape="0">
        <a:srgbClr val="000000">
          <a:alpha val="50000"/>
        </a:srgbClr>
      </a:outerShdw>
    </a:effectLst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Лист1!$A$4</c:f>
              <c:strCache>
                <c:ptCount val="1"/>
                <c:pt idx="0">
                  <c:v>2009 год</c:v>
                </c:pt>
              </c:strCache>
            </c:strRef>
          </c:tx>
          <c:cat>
            <c:strRef>
              <c:f>Лист1!$B$2:$M$3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Лист1!$B$4:$M$4</c:f>
              <c:numCache>
                <c:formatCode>General</c:formatCode>
                <c:ptCount val="12"/>
                <c:pt idx="0">
                  <c:v>-45.5</c:v>
                </c:pt>
                <c:pt idx="1">
                  <c:v>-53.4</c:v>
                </c:pt>
                <c:pt idx="2">
                  <c:v>-44.5</c:v>
                </c:pt>
                <c:pt idx="3">
                  <c:v>-28</c:v>
                </c:pt>
                <c:pt idx="4">
                  <c:v>-12.1</c:v>
                </c:pt>
                <c:pt idx="5">
                  <c:v>0.8</c:v>
                </c:pt>
                <c:pt idx="6">
                  <c:v>2.4</c:v>
                </c:pt>
                <c:pt idx="7">
                  <c:v>-1</c:v>
                </c:pt>
                <c:pt idx="8">
                  <c:v>-5.7</c:v>
                </c:pt>
                <c:pt idx="9">
                  <c:v>-31.6</c:v>
                </c:pt>
                <c:pt idx="10">
                  <c:v>-46.7</c:v>
                </c:pt>
                <c:pt idx="11">
                  <c:v>-50.6</c:v>
                </c:pt>
              </c:numCache>
            </c:numRef>
          </c:val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2010 год</c:v>
                </c:pt>
              </c:strCache>
            </c:strRef>
          </c:tx>
          <c:cat>
            <c:strRef>
              <c:f>Лист1!$B$2:$M$3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Лист1!$B$5:$M$5</c:f>
              <c:numCache>
                <c:formatCode>General</c:formatCode>
                <c:ptCount val="12"/>
                <c:pt idx="0">
                  <c:v>-48.3</c:v>
                </c:pt>
                <c:pt idx="1">
                  <c:v>-46.2</c:v>
                </c:pt>
                <c:pt idx="2">
                  <c:v>-43.1</c:v>
                </c:pt>
                <c:pt idx="3">
                  <c:v>-26.3</c:v>
                </c:pt>
                <c:pt idx="4">
                  <c:v>-11.5</c:v>
                </c:pt>
                <c:pt idx="5">
                  <c:v>1.1000000000000001</c:v>
                </c:pt>
                <c:pt idx="6">
                  <c:v>3</c:v>
                </c:pt>
                <c:pt idx="7">
                  <c:v>-0.1</c:v>
                </c:pt>
                <c:pt idx="8">
                  <c:v>-8.4</c:v>
                </c:pt>
                <c:pt idx="9">
                  <c:v>-26.6</c:v>
                </c:pt>
                <c:pt idx="10">
                  <c:v>-47.6</c:v>
                </c:pt>
                <c:pt idx="11">
                  <c:v>-49.2</c:v>
                </c:pt>
              </c:numCache>
            </c:numRef>
          </c:val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2011 год</c:v>
                </c:pt>
              </c:strCache>
            </c:strRef>
          </c:tx>
          <c:cat>
            <c:strRef>
              <c:f>Лист1!$B$2:$M$3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Лист1!$B$6:$M$6</c:f>
              <c:numCache>
                <c:formatCode>General</c:formatCode>
                <c:ptCount val="12"/>
                <c:pt idx="0">
                  <c:v>-45.6</c:v>
                </c:pt>
                <c:pt idx="1">
                  <c:v>-48.8</c:v>
                </c:pt>
                <c:pt idx="2">
                  <c:v>-42.2</c:v>
                </c:pt>
                <c:pt idx="3">
                  <c:v>-27</c:v>
                </c:pt>
                <c:pt idx="4">
                  <c:v>-8.4</c:v>
                </c:pt>
                <c:pt idx="5">
                  <c:v>3</c:v>
                </c:pt>
                <c:pt idx="6">
                  <c:v>3.9</c:v>
                </c:pt>
                <c:pt idx="7">
                  <c:v>0.70000000000000062</c:v>
                </c:pt>
                <c:pt idx="8">
                  <c:v>-7.1</c:v>
                </c:pt>
                <c:pt idx="9">
                  <c:v>-25.2</c:v>
                </c:pt>
                <c:pt idx="10">
                  <c:v>-43.7</c:v>
                </c:pt>
                <c:pt idx="11">
                  <c:v>-44</c:v>
                </c:pt>
              </c:numCache>
            </c:numRef>
          </c:val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2012 год</c:v>
                </c:pt>
              </c:strCache>
            </c:strRef>
          </c:tx>
          <c:cat>
            <c:strRef>
              <c:f>Лист1!$B$2:$M$3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Лист1!$B$7:$M$7</c:f>
              <c:numCache>
                <c:formatCode>General</c:formatCode>
                <c:ptCount val="12"/>
                <c:pt idx="0">
                  <c:v>-45.8</c:v>
                </c:pt>
                <c:pt idx="1">
                  <c:v>-44</c:v>
                </c:pt>
                <c:pt idx="2">
                  <c:v>-36.9</c:v>
                </c:pt>
                <c:pt idx="3">
                  <c:v>-19.5</c:v>
                </c:pt>
                <c:pt idx="4">
                  <c:v>-13</c:v>
                </c:pt>
                <c:pt idx="5">
                  <c:v>1.2</c:v>
                </c:pt>
                <c:pt idx="6">
                  <c:v>4.7</c:v>
                </c:pt>
                <c:pt idx="7">
                  <c:v>-1.2</c:v>
                </c:pt>
                <c:pt idx="8">
                  <c:v>-3.4</c:v>
                </c:pt>
                <c:pt idx="9">
                  <c:v>-31.5</c:v>
                </c:pt>
                <c:pt idx="10">
                  <c:v>-42.9</c:v>
                </c:pt>
                <c:pt idx="11">
                  <c:v>-50</c:v>
                </c:pt>
              </c:numCache>
            </c:numRef>
          </c:val>
        </c:ser>
        <c:ser>
          <c:idx val="4"/>
          <c:order val="4"/>
          <c:tx>
            <c:strRef>
              <c:f>Лист1!$A$8</c:f>
              <c:strCache>
                <c:ptCount val="1"/>
                <c:pt idx="0">
                  <c:v>2013 год</c:v>
                </c:pt>
              </c:strCache>
            </c:strRef>
          </c:tx>
          <c:cat>
            <c:strRef>
              <c:f>Лист1!$B$2:$M$3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Лист1!$B$8:$M$8</c:f>
              <c:numCache>
                <c:formatCode>General</c:formatCode>
                <c:ptCount val="12"/>
                <c:pt idx="0">
                  <c:v>-48.8</c:v>
                </c:pt>
                <c:pt idx="1">
                  <c:v>-51.7</c:v>
                </c:pt>
                <c:pt idx="2">
                  <c:v>-44.3</c:v>
                </c:pt>
                <c:pt idx="3">
                  <c:v>-29.9</c:v>
                </c:pt>
                <c:pt idx="4">
                  <c:v>-4.4000000000000004</c:v>
                </c:pt>
                <c:pt idx="5">
                  <c:v>0</c:v>
                </c:pt>
                <c:pt idx="6">
                  <c:v>1</c:v>
                </c:pt>
                <c:pt idx="7">
                  <c:v>2.9</c:v>
                </c:pt>
                <c:pt idx="8">
                  <c:v>-11.9</c:v>
                </c:pt>
                <c:pt idx="9">
                  <c:v>-20.5</c:v>
                </c:pt>
                <c:pt idx="10">
                  <c:v>-37.800000000000004</c:v>
                </c:pt>
                <c:pt idx="11">
                  <c:v>-49.1</c:v>
                </c:pt>
              </c:numCache>
            </c:numRef>
          </c:val>
        </c:ser>
        <c:shape val="cone"/>
        <c:axId val="71089536"/>
        <c:axId val="71099520"/>
        <c:axId val="0"/>
      </c:bar3DChart>
      <c:catAx>
        <c:axId val="71089536"/>
        <c:scaling>
          <c:orientation val="minMax"/>
        </c:scaling>
        <c:axPos val="b"/>
        <c:tickLblPos val="nextTo"/>
        <c:crossAx val="71099520"/>
        <c:crosses val="autoZero"/>
        <c:auto val="1"/>
        <c:lblAlgn val="ctr"/>
        <c:lblOffset val="100"/>
      </c:catAx>
      <c:valAx>
        <c:axId val="71099520"/>
        <c:scaling>
          <c:orientation val="minMax"/>
        </c:scaling>
        <c:axPos val="l"/>
        <c:majorGridlines/>
        <c:numFmt formatCode="General" sourceLinked="1"/>
        <c:tickLblPos val="nextTo"/>
        <c:crossAx val="7108953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Лист1!$A$26</c:f>
              <c:strCache>
                <c:ptCount val="1"/>
                <c:pt idx="0">
                  <c:v>2009 год</c:v>
                </c:pt>
              </c:strCache>
            </c:strRef>
          </c:tx>
          <c:cat>
            <c:strRef>
              <c:f>Лист1!$B$24:$M$25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Лист1!$B$26:$M$26</c:f>
              <c:numCache>
                <c:formatCode>General</c:formatCode>
                <c:ptCount val="12"/>
                <c:pt idx="0">
                  <c:v>-12.1</c:v>
                </c:pt>
                <c:pt idx="1">
                  <c:v>-10</c:v>
                </c:pt>
                <c:pt idx="2">
                  <c:v>4.5</c:v>
                </c:pt>
                <c:pt idx="3">
                  <c:v>14.7</c:v>
                </c:pt>
                <c:pt idx="4">
                  <c:v>22.4</c:v>
                </c:pt>
                <c:pt idx="5">
                  <c:v>22.4</c:v>
                </c:pt>
                <c:pt idx="6">
                  <c:v>26</c:v>
                </c:pt>
                <c:pt idx="7">
                  <c:v>25.2</c:v>
                </c:pt>
                <c:pt idx="8">
                  <c:v>18.899999999999999</c:v>
                </c:pt>
                <c:pt idx="9">
                  <c:v>12</c:v>
                </c:pt>
                <c:pt idx="10">
                  <c:v>-4.5999999999999996</c:v>
                </c:pt>
                <c:pt idx="11">
                  <c:v>-24.2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2010 год</c:v>
                </c:pt>
              </c:strCache>
            </c:strRef>
          </c:tx>
          <c:cat>
            <c:strRef>
              <c:f>Лист1!$B$24:$M$25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Лист1!$B$27:$M$27</c:f>
              <c:numCache>
                <c:formatCode>General</c:formatCode>
                <c:ptCount val="12"/>
                <c:pt idx="0">
                  <c:v>-9.4</c:v>
                </c:pt>
                <c:pt idx="1">
                  <c:v>-17.600000000000001</c:v>
                </c:pt>
                <c:pt idx="2">
                  <c:v>2</c:v>
                </c:pt>
                <c:pt idx="3">
                  <c:v>18.5</c:v>
                </c:pt>
                <c:pt idx="4">
                  <c:v>18.5</c:v>
                </c:pt>
                <c:pt idx="5">
                  <c:v>18.5</c:v>
                </c:pt>
                <c:pt idx="6">
                  <c:v>29.4</c:v>
                </c:pt>
                <c:pt idx="7">
                  <c:v>27.9</c:v>
                </c:pt>
                <c:pt idx="8">
                  <c:v>19.399999999999999</c:v>
                </c:pt>
                <c:pt idx="9">
                  <c:v>9</c:v>
                </c:pt>
                <c:pt idx="10">
                  <c:v>3.8</c:v>
                </c:pt>
                <c:pt idx="11">
                  <c:v>-24.6</c:v>
                </c:pt>
              </c:numCache>
            </c:numRef>
          </c:val>
        </c:ser>
        <c:ser>
          <c:idx val="2"/>
          <c:order val="2"/>
          <c:tx>
            <c:strRef>
              <c:f>Лист1!$A$28</c:f>
              <c:strCache>
                <c:ptCount val="1"/>
                <c:pt idx="0">
                  <c:v>2011 год</c:v>
                </c:pt>
              </c:strCache>
            </c:strRef>
          </c:tx>
          <c:cat>
            <c:strRef>
              <c:f>Лист1!$B$24:$M$25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Лист1!$B$28:$M$28</c:f>
              <c:numCache>
                <c:formatCode>General</c:formatCode>
                <c:ptCount val="12"/>
                <c:pt idx="0">
                  <c:v>-12</c:v>
                </c:pt>
                <c:pt idx="1">
                  <c:v>-11.5</c:v>
                </c:pt>
                <c:pt idx="2">
                  <c:v>7.2</c:v>
                </c:pt>
                <c:pt idx="3">
                  <c:v>14.6</c:v>
                </c:pt>
                <c:pt idx="4">
                  <c:v>14.6</c:v>
                </c:pt>
                <c:pt idx="5">
                  <c:v>28.2</c:v>
                </c:pt>
                <c:pt idx="6">
                  <c:v>28.7</c:v>
                </c:pt>
                <c:pt idx="7">
                  <c:v>27.5</c:v>
                </c:pt>
                <c:pt idx="8">
                  <c:v>21.8</c:v>
                </c:pt>
                <c:pt idx="9">
                  <c:v>13.9</c:v>
                </c:pt>
                <c:pt idx="10">
                  <c:v>-10.8</c:v>
                </c:pt>
                <c:pt idx="11">
                  <c:v>-5</c:v>
                </c:pt>
              </c:numCache>
            </c:numRef>
          </c:val>
        </c:ser>
        <c:ser>
          <c:idx val="3"/>
          <c:order val="3"/>
          <c:tx>
            <c:strRef>
              <c:f>Лист1!$A$29</c:f>
              <c:strCache>
                <c:ptCount val="1"/>
                <c:pt idx="0">
                  <c:v>2012 год</c:v>
                </c:pt>
              </c:strCache>
            </c:strRef>
          </c:tx>
          <c:cat>
            <c:strRef>
              <c:f>Лист1!$B$24:$M$25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Лист1!$B$29:$M$29</c:f>
              <c:numCache>
                <c:formatCode>General</c:formatCode>
                <c:ptCount val="12"/>
                <c:pt idx="0">
                  <c:v>-17</c:v>
                </c:pt>
                <c:pt idx="1">
                  <c:v>-5.8</c:v>
                </c:pt>
                <c:pt idx="2">
                  <c:v>0.5</c:v>
                </c:pt>
                <c:pt idx="3">
                  <c:v>7</c:v>
                </c:pt>
                <c:pt idx="4">
                  <c:v>7</c:v>
                </c:pt>
                <c:pt idx="5">
                  <c:v>24</c:v>
                </c:pt>
                <c:pt idx="6">
                  <c:v>28</c:v>
                </c:pt>
                <c:pt idx="7">
                  <c:v>30.6</c:v>
                </c:pt>
                <c:pt idx="8">
                  <c:v>24</c:v>
                </c:pt>
                <c:pt idx="9">
                  <c:v>8.3000000000000007</c:v>
                </c:pt>
                <c:pt idx="10">
                  <c:v>-4.2</c:v>
                </c:pt>
                <c:pt idx="11">
                  <c:v>-15.5</c:v>
                </c:pt>
              </c:numCache>
            </c:numRef>
          </c:val>
        </c:ser>
        <c:ser>
          <c:idx val="4"/>
          <c:order val="4"/>
          <c:tx>
            <c:strRef>
              <c:f>Лист1!$A$30</c:f>
              <c:strCache>
                <c:ptCount val="1"/>
                <c:pt idx="0">
                  <c:v> 2013 год</c:v>
                </c:pt>
              </c:strCache>
            </c:strRef>
          </c:tx>
          <c:cat>
            <c:strRef>
              <c:f>Лист1!$B$24:$M$25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декакбрь</c:v>
                </c:pt>
              </c:strCache>
            </c:strRef>
          </c:cat>
          <c:val>
            <c:numRef>
              <c:f>Лист1!$B$30:$M$30</c:f>
              <c:numCache>
                <c:formatCode>General</c:formatCode>
                <c:ptCount val="12"/>
                <c:pt idx="0">
                  <c:v>-22.2</c:v>
                </c:pt>
                <c:pt idx="1">
                  <c:v>-10.4</c:v>
                </c:pt>
                <c:pt idx="2">
                  <c:v>0</c:v>
                </c:pt>
                <c:pt idx="3">
                  <c:v>9.5</c:v>
                </c:pt>
                <c:pt idx="4">
                  <c:v>9.5</c:v>
                </c:pt>
                <c:pt idx="5">
                  <c:v>20.3</c:v>
                </c:pt>
                <c:pt idx="6">
                  <c:v>32.6</c:v>
                </c:pt>
                <c:pt idx="7">
                  <c:v>28.4</c:v>
                </c:pt>
                <c:pt idx="8">
                  <c:v>14.5</c:v>
                </c:pt>
                <c:pt idx="9">
                  <c:v>4.3</c:v>
                </c:pt>
                <c:pt idx="10">
                  <c:v>2.7</c:v>
                </c:pt>
                <c:pt idx="11">
                  <c:v>-3.4</c:v>
                </c:pt>
              </c:numCache>
            </c:numRef>
          </c:val>
        </c:ser>
        <c:shape val="box"/>
        <c:axId val="68260224"/>
        <c:axId val="68261760"/>
        <c:axId val="0"/>
      </c:bar3DChart>
      <c:catAx>
        <c:axId val="68260224"/>
        <c:scaling>
          <c:orientation val="minMax"/>
        </c:scaling>
        <c:axPos val="b"/>
        <c:tickLblPos val="nextTo"/>
        <c:crossAx val="68261760"/>
        <c:crosses val="autoZero"/>
        <c:auto val="1"/>
        <c:lblAlgn val="ctr"/>
        <c:lblOffset val="100"/>
      </c:catAx>
      <c:valAx>
        <c:axId val="68261760"/>
        <c:scaling>
          <c:orientation val="minMax"/>
        </c:scaling>
        <c:axPos val="l"/>
        <c:majorGridlines/>
        <c:numFmt formatCode="General" sourceLinked="1"/>
        <c:tickLblPos val="nextTo"/>
        <c:crossAx val="6826022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Ноябрь</a:t>
            </a:r>
            <a:r>
              <a:rPr lang="ru-RU" baseline="0" dirty="0" smtClean="0">
                <a:solidFill>
                  <a:schemeClr val="bg1"/>
                </a:solidFill>
              </a:rPr>
              <a:t> 2013 год.</a:t>
            </a:r>
            <a:endParaRPr lang="ru-RU" dirty="0">
              <a:solidFill>
                <a:schemeClr val="bg1"/>
              </a:solidFill>
            </a:endParaRPr>
          </a:p>
        </c:rich>
      </c:tx>
      <c:layout/>
    </c:title>
    <c:plotArea>
      <c:layout>
        <c:manualLayout>
          <c:layoutTarget val="inner"/>
          <c:xMode val="edge"/>
          <c:yMode val="edge"/>
          <c:x val="9.6912707522606986E-2"/>
          <c:y val="9.8030421095526621E-2"/>
          <c:w val="0.66165529053390892"/>
          <c:h val="0.8269997526993117"/>
        </c:manualLayout>
      </c:layout>
      <c:lineChart>
        <c:grouping val="standard"/>
        <c:ser>
          <c:idx val="0"/>
          <c:order val="0"/>
          <c:tx>
            <c:strRef>
              <c:f>Лист1!$I$3:$I$4</c:f>
              <c:strCache>
                <c:ptCount val="1"/>
                <c:pt idx="0">
                  <c:v>Ноябрь</c:v>
                </c:pt>
              </c:strCache>
            </c:strRef>
          </c:tx>
          <c:val>
            <c:numRef>
              <c:f>Лист1!$I$5:$I$34</c:f>
              <c:numCache>
                <c:formatCode>General</c:formatCode>
                <c:ptCount val="30"/>
              </c:numCache>
            </c:numRef>
          </c:val>
        </c:ser>
        <c:ser>
          <c:idx val="1"/>
          <c:order val="1"/>
          <c:tx>
            <c:strRef>
              <c:f>Лист1!$J$3:$J$4</c:f>
              <c:strCache>
                <c:ptCount val="1"/>
                <c:pt idx="0">
                  <c:v>Ноябрь температура утром</c:v>
                </c:pt>
              </c:strCache>
            </c:strRef>
          </c:tx>
          <c:val>
            <c:numRef>
              <c:f>Лист1!$J$5:$J$34</c:f>
              <c:numCache>
                <c:formatCode>General</c:formatCode>
                <c:ptCount val="30"/>
                <c:pt idx="0">
                  <c:v>-15</c:v>
                </c:pt>
                <c:pt idx="1">
                  <c:v>-24</c:v>
                </c:pt>
                <c:pt idx="2">
                  <c:v>-23</c:v>
                </c:pt>
                <c:pt idx="3">
                  <c:v>-30</c:v>
                </c:pt>
                <c:pt idx="4">
                  <c:v>-34</c:v>
                </c:pt>
                <c:pt idx="5">
                  <c:v>-38</c:v>
                </c:pt>
                <c:pt idx="6">
                  <c:v>-35</c:v>
                </c:pt>
                <c:pt idx="7">
                  <c:v>-37</c:v>
                </c:pt>
                <c:pt idx="8">
                  <c:v>-10</c:v>
                </c:pt>
                <c:pt idx="9">
                  <c:v>2</c:v>
                </c:pt>
                <c:pt idx="10">
                  <c:v>0</c:v>
                </c:pt>
                <c:pt idx="11">
                  <c:v>-5</c:v>
                </c:pt>
                <c:pt idx="12">
                  <c:v>-16</c:v>
                </c:pt>
                <c:pt idx="13">
                  <c:v>-22</c:v>
                </c:pt>
                <c:pt idx="14">
                  <c:v>-28</c:v>
                </c:pt>
                <c:pt idx="15">
                  <c:v>-32</c:v>
                </c:pt>
                <c:pt idx="16">
                  <c:v>-32</c:v>
                </c:pt>
                <c:pt idx="17">
                  <c:v>-8</c:v>
                </c:pt>
                <c:pt idx="18">
                  <c:v>-12</c:v>
                </c:pt>
                <c:pt idx="19">
                  <c:v>-8</c:v>
                </c:pt>
                <c:pt idx="20">
                  <c:v>-11</c:v>
                </c:pt>
                <c:pt idx="21">
                  <c:v>-10</c:v>
                </c:pt>
                <c:pt idx="22">
                  <c:v>-10</c:v>
                </c:pt>
                <c:pt idx="23">
                  <c:v>-26</c:v>
                </c:pt>
                <c:pt idx="24">
                  <c:v>-34</c:v>
                </c:pt>
                <c:pt idx="25">
                  <c:v>-38</c:v>
                </c:pt>
                <c:pt idx="26">
                  <c:v>-11</c:v>
                </c:pt>
                <c:pt idx="27">
                  <c:v>-6</c:v>
                </c:pt>
                <c:pt idx="28">
                  <c:v>-9</c:v>
                </c:pt>
                <c:pt idx="29">
                  <c:v>-10</c:v>
                </c:pt>
              </c:numCache>
            </c:numRef>
          </c:val>
        </c:ser>
        <c:ser>
          <c:idx val="2"/>
          <c:order val="2"/>
          <c:tx>
            <c:strRef>
              <c:f>Лист1!$K$3:$K$4</c:f>
              <c:strCache>
                <c:ptCount val="1"/>
                <c:pt idx="0">
                  <c:v>Ноябрь температура вечером</c:v>
                </c:pt>
              </c:strCache>
            </c:strRef>
          </c:tx>
          <c:val>
            <c:numRef>
              <c:f>Лист1!$K$5:$K$34</c:f>
              <c:numCache>
                <c:formatCode>General</c:formatCode>
                <c:ptCount val="30"/>
                <c:pt idx="0">
                  <c:v>-22</c:v>
                </c:pt>
                <c:pt idx="1">
                  <c:v>-28</c:v>
                </c:pt>
                <c:pt idx="2">
                  <c:v>-20</c:v>
                </c:pt>
                <c:pt idx="3">
                  <c:v>-32</c:v>
                </c:pt>
                <c:pt idx="4">
                  <c:v>-33</c:v>
                </c:pt>
                <c:pt idx="5">
                  <c:v>-31</c:v>
                </c:pt>
                <c:pt idx="6">
                  <c:v>-30</c:v>
                </c:pt>
                <c:pt idx="7">
                  <c:v>-19</c:v>
                </c:pt>
                <c:pt idx="8">
                  <c:v>-4</c:v>
                </c:pt>
                <c:pt idx="9">
                  <c:v>1</c:v>
                </c:pt>
                <c:pt idx="10">
                  <c:v>-2</c:v>
                </c:pt>
                <c:pt idx="11">
                  <c:v>-10</c:v>
                </c:pt>
                <c:pt idx="12">
                  <c:v>-17</c:v>
                </c:pt>
                <c:pt idx="13">
                  <c:v>-26</c:v>
                </c:pt>
                <c:pt idx="14">
                  <c:v>-31</c:v>
                </c:pt>
                <c:pt idx="15">
                  <c:v>-26</c:v>
                </c:pt>
                <c:pt idx="16">
                  <c:v>-12</c:v>
                </c:pt>
                <c:pt idx="17">
                  <c:v>-10</c:v>
                </c:pt>
                <c:pt idx="18">
                  <c:v>-8</c:v>
                </c:pt>
                <c:pt idx="19">
                  <c:v>-7</c:v>
                </c:pt>
                <c:pt idx="20">
                  <c:v>-11</c:v>
                </c:pt>
                <c:pt idx="21">
                  <c:v>-10</c:v>
                </c:pt>
                <c:pt idx="22">
                  <c:v>-11</c:v>
                </c:pt>
                <c:pt idx="23">
                  <c:v>-30</c:v>
                </c:pt>
                <c:pt idx="24">
                  <c:v>-35</c:v>
                </c:pt>
                <c:pt idx="25">
                  <c:v>-30</c:v>
                </c:pt>
                <c:pt idx="26">
                  <c:v>-12</c:v>
                </c:pt>
                <c:pt idx="27">
                  <c:v>-10</c:v>
                </c:pt>
                <c:pt idx="28">
                  <c:v>-10</c:v>
                </c:pt>
                <c:pt idx="29">
                  <c:v>-2</c:v>
                </c:pt>
              </c:numCache>
            </c:numRef>
          </c:val>
        </c:ser>
        <c:dropLines/>
        <c:marker val="1"/>
        <c:axId val="71533312"/>
        <c:axId val="71534848"/>
      </c:lineChart>
      <c:catAx>
        <c:axId val="71533312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endParaRPr lang="ru-RU"/>
          </a:p>
        </c:txPr>
        <c:crossAx val="71534848"/>
        <c:crosses val="autoZero"/>
        <c:auto val="1"/>
        <c:lblAlgn val="ctr"/>
        <c:lblOffset val="100"/>
      </c:catAx>
      <c:valAx>
        <c:axId val="715348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71533312"/>
        <c:crosses val="autoZero"/>
        <c:crossBetween val="between"/>
      </c:valAx>
      <c:spPr>
        <a:gradFill rotWithShape="1">
          <a:gsLst>
            <a:gs pos="0">
              <a:schemeClr val="dk1">
                <a:tint val="10000"/>
                <a:satMod val="300000"/>
              </a:schemeClr>
            </a:gs>
            <a:gs pos="34000">
              <a:schemeClr val="dk1">
                <a:tint val="13500"/>
                <a:satMod val="250000"/>
              </a:schemeClr>
            </a:gs>
            <a:gs pos="100000">
              <a:schemeClr val="dk1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dk1">
              <a:satMod val="120000"/>
            </a:schemeClr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77275918933539534"/>
          <c:y val="0.12588246684770943"/>
          <c:w val="0.21863872033407716"/>
          <c:h val="0.77746942959084964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</c:chart>
  <c:spPr>
    <a:solidFill>
      <a:srgbClr val="F7F1A3"/>
    </a:solidFill>
    <a:ln w="9525">
      <a:solidFill>
        <a:schemeClr val="accent4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Декабрь </a:t>
            </a:r>
            <a:r>
              <a:rPr lang="ru-RU" dirty="0" smtClean="0">
                <a:solidFill>
                  <a:schemeClr val="bg1"/>
                </a:solidFill>
              </a:rPr>
              <a:t>2013 </a:t>
            </a:r>
            <a:r>
              <a:rPr lang="ru-RU" dirty="0">
                <a:solidFill>
                  <a:schemeClr val="bg1"/>
                </a:solidFill>
              </a:rPr>
              <a:t>год.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9.5975395763888374E-2"/>
          <c:y val="0.11946837942764689"/>
          <c:w val="0.68633437160488364"/>
          <c:h val="0.82431984649668089"/>
        </c:manualLayout>
      </c:layout>
      <c:lineChart>
        <c:grouping val="standard"/>
        <c:ser>
          <c:idx val="0"/>
          <c:order val="0"/>
          <c:tx>
            <c:strRef>
              <c:f>Лист1!$C$3:$C$4</c:f>
              <c:strCache>
                <c:ptCount val="1"/>
                <c:pt idx="0">
                  <c:v>Декабрь температура утром</c:v>
                </c:pt>
              </c:strCache>
            </c:strRef>
          </c:tx>
          <c:val>
            <c:numRef>
              <c:f>Лист1!$C$5:$C$35</c:f>
              <c:numCache>
                <c:formatCode>General</c:formatCode>
                <c:ptCount val="31"/>
                <c:pt idx="0">
                  <c:v>-5</c:v>
                </c:pt>
                <c:pt idx="1">
                  <c:v>-15</c:v>
                </c:pt>
                <c:pt idx="2">
                  <c:v>-14</c:v>
                </c:pt>
                <c:pt idx="3">
                  <c:v>-20</c:v>
                </c:pt>
                <c:pt idx="4">
                  <c:v>-22</c:v>
                </c:pt>
                <c:pt idx="5">
                  <c:v>-19</c:v>
                </c:pt>
                <c:pt idx="6">
                  <c:v>-25</c:v>
                </c:pt>
                <c:pt idx="7">
                  <c:v>-30</c:v>
                </c:pt>
                <c:pt idx="8">
                  <c:v>-35</c:v>
                </c:pt>
                <c:pt idx="9">
                  <c:v>-37</c:v>
                </c:pt>
                <c:pt idx="10">
                  <c:v>-43</c:v>
                </c:pt>
                <c:pt idx="11">
                  <c:v>-33</c:v>
                </c:pt>
                <c:pt idx="12">
                  <c:v>-15</c:v>
                </c:pt>
                <c:pt idx="13">
                  <c:v>-15</c:v>
                </c:pt>
                <c:pt idx="14">
                  <c:v>-9</c:v>
                </c:pt>
                <c:pt idx="15">
                  <c:v>-6</c:v>
                </c:pt>
                <c:pt idx="16">
                  <c:v>-10</c:v>
                </c:pt>
                <c:pt idx="17">
                  <c:v>-10</c:v>
                </c:pt>
                <c:pt idx="18">
                  <c:v>-27</c:v>
                </c:pt>
                <c:pt idx="19">
                  <c:v>-21</c:v>
                </c:pt>
                <c:pt idx="20">
                  <c:v>-18</c:v>
                </c:pt>
                <c:pt idx="21">
                  <c:v>-19</c:v>
                </c:pt>
                <c:pt idx="22">
                  <c:v>-28</c:v>
                </c:pt>
                <c:pt idx="23">
                  <c:v>-27</c:v>
                </c:pt>
                <c:pt idx="24">
                  <c:v>-21</c:v>
                </c:pt>
                <c:pt idx="25">
                  <c:v>-23</c:v>
                </c:pt>
                <c:pt idx="26">
                  <c:v>-25</c:v>
                </c:pt>
                <c:pt idx="27">
                  <c:v>-24</c:v>
                </c:pt>
                <c:pt idx="28">
                  <c:v>-36</c:v>
                </c:pt>
                <c:pt idx="29">
                  <c:v>-45</c:v>
                </c:pt>
                <c:pt idx="30">
                  <c:v>-47</c:v>
                </c:pt>
              </c:numCache>
            </c:numRef>
          </c:val>
        </c:ser>
        <c:ser>
          <c:idx val="1"/>
          <c:order val="1"/>
          <c:tx>
            <c:strRef>
              <c:f>Лист1!$D$3:$D$4</c:f>
              <c:strCache>
                <c:ptCount val="1"/>
                <c:pt idx="0">
                  <c:v>Декабрь температура вечером</c:v>
                </c:pt>
              </c:strCache>
            </c:strRef>
          </c:tx>
          <c:val>
            <c:numRef>
              <c:f>Лист1!$D$5:$D$35</c:f>
              <c:numCache>
                <c:formatCode>General</c:formatCode>
                <c:ptCount val="31"/>
                <c:pt idx="0">
                  <c:v>-10</c:v>
                </c:pt>
                <c:pt idx="1">
                  <c:v>-15</c:v>
                </c:pt>
                <c:pt idx="2">
                  <c:v>-12</c:v>
                </c:pt>
                <c:pt idx="3">
                  <c:v>-19</c:v>
                </c:pt>
                <c:pt idx="4">
                  <c:v>-20</c:v>
                </c:pt>
                <c:pt idx="5">
                  <c:v>-20</c:v>
                </c:pt>
                <c:pt idx="6">
                  <c:v>-28</c:v>
                </c:pt>
                <c:pt idx="7">
                  <c:v>-35</c:v>
                </c:pt>
                <c:pt idx="8">
                  <c:v>-35</c:v>
                </c:pt>
                <c:pt idx="9">
                  <c:v>-39</c:v>
                </c:pt>
                <c:pt idx="10">
                  <c:v>-36</c:v>
                </c:pt>
                <c:pt idx="11">
                  <c:v>-20</c:v>
                </c:pt>
                <c:pt idx="12">
                  <c:v>-12</c:v>
                </c:pt>
                <c:pt idx="13">
                  <c:v>-20</c:v>
                </c:pt>
                <c:pt idx="14">
                  <c:v>-8</c:v>
                </c:pt>
                <c:pt idx="15">
                  <c:v>-10</c:v>
                </c:pt>
                <c:pt idx="16">
                  <c:v>-10</c:v>
                </c:pt>
                <c:pt idx="17">
                  <c:v>-20</c:v>
                </c:pt>
                <c:pt idx="18">
                  <c:v>-24</c:v>
                </c:pt>
                <c:pt idx="19">
                  <c:v>-20</c:v>
                </c:pt>
                <c:pt idx="20">
                  <c:v>-22</c:v>
                </c:pt>
                <c:pt idx="21">
                  <c:v>-20</c:v>
                </c:pt>
                <c:pt idx="22">
                  <c:v>-30</c:v>
                </c:pt>
                <c:pt idx="23">
                  <c:v>-24</c:v>
                </c:pt>
                <c:pt idx="24">
                  <c:v>-16</c:v>
                </c:pt>
                <c:pt idx="25">
                  <c:v>-22</c:v>
                </c:pt>
                <c:pt idx="26">
                  <c:v>-24</c:v>
                </c:pt>
                <c:pt idx="27">
                  <c:v>-29</c:v>
                </c:pt>
                <c:pt idx="28">
                  <c:v>-40</c:v>
                </c:pt>
                <c:pt idx="29">
                  <c:v>-47</c:v>
                </c:pt>
                <c:pt idx="30">
                  <c:v>-48</c:v>
                </c:pt>
              </c:numCache>
            </c:numRef>
          </c:val>
        </c:ser>
        <c:marker val="1"/>
        <c:axId val="71564288"/>
        <c:axId val="71185152"/>
      </c:lineChart>
      <c:catAx>
        <c:axId val="7156428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71185152"/>
        <c:crosses val="autoZero"/>
        <c:auto val="1"/>
        <c:lblAlgn val="ctr"/>
        <c:lblOffset val="100"/>
      </c:catAx>
      <c:valAx>
        <c:axId val="711851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71564288"/>
        <c:crosses val="autoZero"/>
        <c:crossBetween val="between"/>
      </c:valAx>
      <c:spPr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c:spPr>
    </c:plotArea>
    <c:legend>
      <c:legendPos val="r"/>
      <c:layout>
        <c:manualLayout>
          <c:xMode val="edge"/>
          <c:yMode val="edge"/>
          <c:x val="0.78947817597754466"/>
          <c:y val="0.2097932326664228"/>
          <c:w val="0.2019197336919272"/>
          <c:h val="0.59590928027351164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</c:chart>
  <c:spPr>
    <a:solidFill>
      <a:srgbClr val="F7F1A3"/>
    </a:solidFill>
  </c:spPr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00108"/>
            <a:ext cx="8229600" cy="1828800"/>
          </a:xfrm>
        </p:spPr>
        <p:txBody>
          <a:bodyPr/>
          <a:lstStyle/>
          <a:p>
            <a:r>
              <a:rPr lang="ru-RU" dirty="0" smtClean="0"/>
              <a:t>Температурный режим посёлка Тура.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5904656" cy="2472680"/>
          </a:xfrm>
        </p:spPr>
        <p:txBody>
          <a:bodyPr>
            <a:normAutofit fontScale="92500"/>
          </a:bodyPr>
          <a:lstStyle/>
          <a:p>
            <a:pPr algn="l"/>
            <a:r>
              <a:rPr lang="ru-RU" b="1" i="1" dirty="0" smtClean="0">
                <a:solidFill>
                  <a:srgbClr val="FFFF00"/>
                </a:solidFill>
              </a:rPr>
              <a:t>	Исследовательскую работу выполнила ученица 10 класса Федорова Валерия .</a:t>
            </a:r>
          </a:p>
          <a:p>
            <a:pPr algn="l"/>
            <a:r>
              <a:rPr lang="ru-RU" b="1" i="1" dirty="0" smtClean="0">
                <a:solidFill>
                  <a:srgbClr val="FFFF00"/>
                </a:solidFill>
              </a:rPr>
              <a:t>	Руководитель </a:t>
            </a:r>
            <a:r>
              <a:rPr lang="ru-RU" b="1" i="1" dirty="0" err="1" smtClean="0">
                <a:solidFill>
                  <a:srgbClr val="FFFF00"/>
                </a:solidFill>
              </a:rPr>
              <a:t>Порхулева</a:t>
            </a:r>
            <a:r>
              <a:rPr lang="ru-RU" b="1" i="1" dirty="0" smtClean="0">
                <a:solidFill>
                  <a:srgbClr val="FFFF00"/>
                </a:solidFill>
              </a:rPr>
              <a:t> Елена Васильевна.</a:t>
            </a:r>
            <a:endParaRPr lang="ru-RU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960948"/>
            <a:ext cx="9036496" cy="37804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sz="4000" b="1" i="1" u="sng" dirty="0" smtClean="0">
                <a:solidFill>
                  <a:srgbClr val="FFFF00"/>
                </a:solidFill>
              </a:rPr>
              <a:t>Наблюдение</a:t>
            </a:r>
            <a:r>
              <a:rPr lang="ru-RU" sz="4000" b="1" i="1" dirty="0" smtClean="0">
                <a:solidFill>
                  <a:srgbClr val="FFFF00"/>
                </a:solidFill>
              </a:rPr>
              <a:t> </a:t>
            </a:r>
            <a:r>
              <a:rPr lang="ru-RU" sz="4000" i="1" dirty="0" smtClean="0"/>
              <a:t>- это исследование какого- либо явления природы без вмешательства в процесс явления со стороны исследователя.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35896" y="620688"/>
            <a:ext cx="2520280" cy="1224136"/>
          </a:xfrm>
          <a:prstGeom prst="rect">
            <a:avLst/>
          </a:prstGeom>
          <a:solidFill>
            <a:srgbClr val="D7D75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Методы наблюдения за погодой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420888"/>
            <a:ext cx="2448272" cy="1080120"/>
          </a:xfrm>
          <a:prstGeom prst="rect">
            <a:avLst/>
          </a:prstGeom>
          <a:solidFill>
            <a:srgbClr val="D7D75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Наблюдение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2420888"/>
            <a:ext cx="2448272" cy="1080120"/>
          </a:xfrm>
          <a:prstGeom prst="rect">
            <a:avLst/>
          </a:prstGeom>
          <a:solidFill>
            <a:srgbClr val="D7D75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Измерение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cxnSp>
        <p:nvCxnSpPr>
          <p:cNvPr id="28" name="Прямая со стрелкой 27"/>
          <p:cNvCxnSpPr>
            <a:stCxn id="12" idx="2"/>
            <a:endCxn id="13" idx="0"/>
          </p:cNvCxnSpPr>
          <p:nvPr/>
        </p:nvCxnSpPr>
        <p:spPr>
          <a:xfrm flipH="1">
            <a:off x="3203848" y="1844824"/>
            <a:ext cx="169218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2" idx="2"/>
            <a:endCxn id="14" idx="0"/>
          </p:cNvCxnSpPr>
          <p:nvPr/>
        </p:nvCxnSpPr>
        <p:spPr>
          <a:xfrm>
            <a:off x="4896036" y="1844824"/>
            <a:ext cx="1692188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2563117715"/>
              </p:ext>
            </p:extLst>
          </p:nvPr>
        </p:nvGraphicFramePr>
        <p:xfrm>
          <a:off x="611560" y="404664"/>
          <a:ext cx="792088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2442586179"/>
              </p:ext>
            </p:extLst>
          </p:nvPr>
        </p:nvGraphicFramePr>
        <p:xfrm>
          <a:off x="611560" y="3645024"/>
          <a:ext cx="7992888" cy="2998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Самые холодные дни по месяцам за 5 лет.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1772816"/>
          <a:ext cx="8136904" cy="4615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Самые теплые дни по месяцам за 5 лет.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79512" y="1772816"/>
          <a:ext cx="871296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Температурные рекорды.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6883150"/>
              </p:ext>
            </p:extLst>
          </p:nvPr>
        </p:nvGraphicFramePr>
        <p:xfrm>
          <a:off x="928661" y="1412775"/>
          <a:ext cx="7143800" cy="5185781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381018"/>
                <a:gridCol w="2198425"/>
                <a:gridCol w="2564357"/>
              </a:tblGrid>
              <a:tr h="576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М</a:t>
                      </a:r>
                      <a:r>
                        <a:rPr lang="ru-RU" sz="2000" b="1" dirty="0" smtClean="0"/>
                        <a:t>есяц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Самый теплый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Самый холодный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Январь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-24,7(2007)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-45,7(1979)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Февраль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-18,2(1934)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-46,2(1969)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Март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-7,2(1990)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-26,6(1941)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Апрель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3(1997)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-14,1(1984)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Май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</a:rPr>
                        <a:t>8,4(2011)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-0,1(1933)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Июнь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17,3(2001)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7,6(1987)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Июль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19,9(1994)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13,1(1974)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Август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16,2(1998)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9,3(1937)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Сентябрь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7,9(1943)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1,4(1946)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Октябрь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0,1(1943)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-13,7(1974)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Ноябрь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-13,4(1978)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-35,4(1968)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  <a:tr h="3841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/>
                        <a:t>декабрь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-24(1936)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/>
                        <a:t>-43,6(2000)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960" marR="6796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Мои наблюдения.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72198" y="1714488"/>
            <a:ext cx="2614602" cy="459487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1285860"/>
          <a:ext cx="8858312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Мои наблюдения.</a:t>
            </a:r>
            <a:endParaRPr lang="ru-RU" b="1" i="1" dirty="0">
              <a:solidFill>
                <a:srgbClr val="FFFF00"/>
              </a:solidFill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2844" y="1857364"/>
          <a:ext cx="8858312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i="1" u="sng" dirty="0" smtClean="0">
                <a:solidFill>
                  <a:schemeClr val="tx1">
                    <a:lumMod val="95000"/>
                  </a:schemeClr>
                </a:solidFill>
              </a:rPr>
              <a:t>Вывод:</a:t>
            </a:r>
            <a:endParaRPr lang="ru-RU" sz="5400" b="1" i="1" u="sng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51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За 5 лет </a:t>
            </a:r>
            <a:r>
              <a:rPr lang="ru-RU" sz="51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наблюдается </a:t>
            </a:r>
            <a:r>
              <a:rPr lang="ru-RU" sz="51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незначительное изменение климата.</a:t>
            </a:r>
            <a:endParaRPr lang="ru-RU" sz="2900" b="1" dirty="0">
              <a:solidFill>
                <a:schemeClr val="accent3">
                  <a:lumMod val="60000"/>
                  <a:lumOff val="4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51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Среднегодовые </a:t>
            </a:r>
            <a:r>
              <a:rPr lang="ru-RU" sz="51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температуры изменились в сторону потепления.</a:t>
            </a:r>
            <a:endParaRPr lang="ru-RU" sz="2900" b="1" dirty="0">
              <a:solidFill>
                <a:schemeClr val="accent3">
                  <a:lumMod val="60000"/>
                  <a:lumOff val="4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indent="449580">
              <a:lnSpc>
                <a:spcPct val="115000"/>
              </a:lnSpc>
              <a:spcAft>
                <a:spcPts val="1000"/>
              </a:spcAft>
            </a:pPr>
            <a:r>
              <a:rPr lang="ru-RU" sz="51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За исследуемый период </a:t>
            </a:r>
            <a:r>
              <a:rPr lang="ru-RU" sz="51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метеорекорд</a:t>
            </a:r>
            <a:r>
              <a:rPr lang="ru-RU" sz="51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51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"/>
                <a:ea typeface="Calibri"/>
                <a:cs typeface="Times New Roman"/>
              </a:rPr>
              <a:t>наблюдался только один раз: май 2011 года был самый тёплый.</a:t>
            </a:r>
            <a:endParaRPr lang="ru-RU" sz="2900" b="1" dirty="0">
              <a:solidFill>
                <a:schemeClr val="accent3">
                  <a:lumMod val="60000"/>
                  <a:lumOff val="4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64008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dirty="0"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latin typeface="Calibri"/>
                <a:ea typeface="Calibri"/>
                <a:cs typeface="Times New Roman"/>
              </a:rPr>
            </a:br>
            <a:r>
              <a:rPr lang="ru-RU" sz="3200" dirty="0">
                <a:latin typeface="Calibri"/>
                <a:ea typeface="Calibri"/>
                <a:cs typeface="Times New Roman"/>
              </a:rPr>
              <a:t> 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9600" b="1" i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96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860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/>
              <a:t>Цель исследования: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Провести системный анализ температурного режима п. Тура за 5 лет.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rgbClr val="C00000"/>
                </a:solidFill>
              </a:rPr>
              <a:t>Задачи исследования:</a:t>
            </a:r>
            <a:endParaRPr lang="ru-RU" dirty="0" smtClean="0">
              <a:solidFill>
                <a:srgbClr val="C00000"/>
              </a:solidFill>
            </a:endParaRPr>
          </a:p>
          <a:p>
            <a:pPr lvl="0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Изучить географическое положение и климатические особенности п. Тура</a:t>
            </a:r>
          </a:p>
          <a:p>
            <a:pPr lvl="0"/>
            <a:r>
              <a:rPr lang="ru-RU" dirty="0" smtClean="0">
                <a:solidFill>
                  <a:srgbClr val="92D050"/>
                </a:solidFill>
              </a:rPr>
              <a:t>Изучить архив погоды за 5 лет (2009- 2010г.) построить температурные кривые</a:t>
            </a:r>
          </a:p>
          <a:p>
            <a:pPr lvl="0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Ежедневно измерять и регистрировать  температуры воздуха</a:t>
            </a:r>
          </a:p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Сделать анализ температурного режима п.Тура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effectLst/>
              </a:rPr>
              <a:t>И</a:t>
            </a:r>
            <a:r>
              <a:rPr lang="ru-RU" dirty="0" smtClean="0">
                <a:effectLst/>
              </a:rPr>
              <a:t>зобретение </a:t>
            </a:r>
            <a:r>
              <a:rPr lang="ru-RU" dirty="0" err="1">
                <a:effectLst/>
              </a:rPr>
              <a:t>Эванджелиста</a:t>
            </a:r>
            <a:r>
              <a:rPr lang="ru-RU" dirty="0">
                <a:effectLst/>
              </a:rPr>
              <a:t> Торричелли</a:t>
            </a:r>
            <a:endParaRPr lang="ru-RU" dirty="0"/>
          </a:p>
        </p:txBody>
      </p:sp>
      <p:pic>
        <p:nvPicPr>
          <p:cNvPr id="1026" name="Picture 2" descr="F:\Федорова Валерия\Новая папка\5_barometr-bytovoj-bb-0,5m_b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768752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06502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14282" y="500042"/>
            <a:ext cx="4643438" cy="5786478"/>
          </a:xfrm>
          <a:prstGeom prst="verticalScroll">
            <a:avLst/>
          </a:prstGeom>
          <a:solidFill>
            <a:srgbClr val="DBE187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00100" y="1571612"/>
            <a:ext cx="3096914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Указ Петра Великого.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Производить повсюду метеорологические наблюдения, а в наиболее важных местах поручать их продолжение надежным лицам.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10</a:t>
            </a:r>
            <a:r>
              <a:rPr kumimoji="0" lang="ru-RU" sz="1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апреля 1722 год.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E:\Федорова Валерия\Новая папка\Пётр Велики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785794"/>
            <a:ext cx="3607894" cy="5357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58204" cy="946928"/>
          </a:xfrm>
        </p:spPr>
        <p:txBody>
          <a:bodyPr/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Фотиевич</a:t>
            </a:r>
            <a:r>
              <a:rPr lang="ru-RU" dirty="0" smtClean="0"/>
              <a:t> Митьков</a:t>
            </a:r>
            <a:endParaRPr lang="ru-RU" dirty="0"/>
          </a:p>
        </p:txBody>
      </p:sp>
      <p:pic>
        <p:nvPicPr>
          <p:cNvPr id="3" name="Picture 2" descr="G:\Федорова Валерия\Новая папка\0_5cbb9_53d6c4b3_XL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142984"/>
            <a:ext cx="4286280" cy="5495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16632"/>
            <a:ext cx="5184576" cy="734481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Географическое положение.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</a:rPr>
              <a:t>Эвенкия расположена на Среднесибирском плоскогорье, между 59 и 70 градусами северной широты  и 88 и 108 градусами восточной долготы, бассейнах рек Нижней и Подкаменной Тунгусок.   Характеризуется сложным, преимущественно горным рельефом и </a:t>
            </a:r>
            <a:r>
              <a:rPr lang="ru-RU" sz="2400" dirty="0" err="1">
                <a:solidFill>
                  <a:schemeClr val="accent1">
                    <a:lumMod val="20000"/>
                    <a:lumOff val="80000"/>
                  </a:schemeClr>
                </a:solidFill>
                <a:effectLst/>
              </a:rPr>
              <a:t>диапозоном</a:t>
            </a:r>
            <a:r>
              <a:rPr lang="ru-RU" sz="2400" dirty="0">
                <a:solidFill>
                  <a:schemeClr val="accent1">
                    <a:lumMod val="20000"/>
                    <a:lumOff val="80000"/>
                  </a:schemeClr>
                </a:solidFill>
                <a:effectLst/>
              </a:rPr>
              <a:t> геотектонических, гидрогеологических, климатических условий. 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b="1" i="1" dirty="0"/>
          </a:p>
        </p:txBody>
      </p:sp>
      <p:pic>
        <p:nvPicPr>
          <p:cNvPr id="1026" name="Picture 2" descr="E:\Федорова Валерия\Новая папка\map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9"/>
            <a:ext cx="4429156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едорова Валерия\Новая папка\DSC0146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9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648072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FF00"/>
                </a:solidFill>
              </a:rPr>
              <a:t>Климат.</a:t>
            </a:r>
            <a:br>
              <a:rPr lang="ru-RU" sz="3200" b="1" i="1" dirty="0" smtClean="0">
                <a:solidFill>
                  <a:srgbClr val="FFFF00"/>
                </a:solidFill>
              </a:rPr>
            </a:br>
            <a:r>
              <a:rPr lang="ru-RU" sz="2800" b="1" i="1" dirty="0">
                <a:solidFill>
                  <a:srgbClr val="FFFF00"/>
                </a:solidFill>
                <a:effectLst/>
              </a:rPr>
              <a:t>Эвенкия отнесена к Крайнему Северу России, для которой характерны суровые природно-климатические условия. Климат района резко континентальный. Годовая амплитуда (разница температур июля и января) колеблется от минус 40</a:t>
            </a:r>
            <a:r>
              <a:rPr lang="ru-RU" sz="2800" b="1" i="1" baseline="30000" dirty="0">
                <a:solidFill>
                  <a:srgbClr val="FFFF00"/>
                </a:solidFill>
                <a:effectLst/>
              </a:rPr>
              <a:t>0</a:t>
            </a:r>
            <a:r>
              <a:rPr lang="ru-RU" sz="2800" b="1" i="1" dirty="0">
                <a:solidFill>
                  <a:srgbClr val="FFFF00"/>
                </a:solidFill>
                <a:effectLst/>
              </a:rPr>
              <a:t>С до минус 53</a:t>
            </a:r>
            <a:r>
              <a:rPr lang="ru-RU" sz="2800" b="1" i="1" baseline="30000" dirty="0">
                <a:solidFill>
                  <a:srgbClr val="FFFF00"/>
                </a:solidFill>
                <a:effectLst/>
              </a:rPr>
              <a:t>0</a:t>
            </a:r>
            <a:r>
              <a:rPr lang="ru-RU" sz="2800" b="1" i="1" dirty="0">
                <a:solidFill>
                  <a:srgbClr val="FFFF00"/>
                </a:solidFill>
                <a:effectLst/>
              </a:rPr>
              <a:t>С. Морозы длятся 240 – 275 дней в году.  Большая часть территории - это районы вечной мерзлоты и тундры, входящие в зону резко континентального климата со средней температурой январь -30 -40С, июля +15 +20 С. Распространена многолетняя мерзлота.</a:t>
            </a:r>
            <a:r>
              <a:rPr lang="ru-RU" sz="3200" b="1" i="1" dirty="0">
                <a:solidFill>
                  <a:srgbClr val="FFFF00"/>
                </a:solidFill>
                <a:effectLst/>
              </a:rPr>
              <a:t/>
            </a:r>
            <a:br>
              <a:rPr lang="ru-RU" sz="3200" b="1" i="1" dirty="0">
                <a:solidFill>
                  <a:srgbClr val="FFFF00"/>
                </a:solidFill>
                <a:effectLst/>
              </a:rPr>
            </a:br>
            <a:endParaRPr lang="ru-RU" sz="32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едорова Валерия\Новая папка\Tu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429000"/>
            <a:ext cx="8929718" cy="3090068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</a:rPr>
              <a:t>Посёлок Тура- столица Эвенкийского муниципального района. Тура расположена на правом берегу реки Нижняя Тунгуска, в устье реки </a:t>
            </a:r>
            <a:r>
              <a:rPr lang="ru-RU" sz="2700" b="1" dirty="0" err="1" smtClean="0">
                <a:solidFill>
                  <a:srgbClr val="C00000"/>
                </a:solidFill>
              </a:rPr>
              <a:t>Кочечум</a:t>
            </a:r>
            <a:r>
              <a:rPr lang="ru-RU" sz="2700" b="1" dirty="0" smtClean="0">
                <a:solidFill>
                  <a:srgbClr val="C00000"/>
                </a:solidFill>
              </a:rPr>
              <a:t>, на 64°северной широты и 100° восточной долготы, высота над уровнем моря составляет 209 метров. 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243</TotalTime>
  <Words>301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Яркая</vt:lpstr>
      <vt:lpstr>Температурный режим посёлка Тура.</vt:lpstr>
      <vt:lpstr>Слайд 2</vt:lpstr>
      <vt:lpstr>Слайд 3</vt:lpstr>
      <vt:lpstr>Изобретение Эванджелиста Торричелли</vt:lpstr>
      <vt:lpstr>Слайд 5</vt:lpstr>
      <vt:lpstr>Михаил Фотиевич Митьков</vt:lpstr>
      <vt:lpstr>Географическое положение. Эвенкия расположена на Среднесибирском плоскогорье, между 59 и 70 градусами северной широты  и 88 и 108 градусами восточной долготы, бассейнах рек Нижней и Подкаменной Тунгусок.   Характеризуется сложным, преимущественно горным рельефом и диапозоном геотектонических, гидрогеологических, климатических условий.  </vt:lpstr>
      <vt:lpstr>Климат. Эвенкия отнесена к Крайнему Северу России, для которой характерны суровые природно-климатические условия. Климат района резко континентальный. Годовая амплитуда (разница температур июля и января) колеблется от минус 400С до минус 530С. Морозы длятся 240 – 275 дней в году.  Большая часть территории - это районы вечной мерзлоты и тундры, входящие в зону резко континентального климата со средней температурой январь -30 -40С, июля +15 +20 С. Распространена многолетняя мерзлота. </vt:lpstr>
      <vt:lpstr>Посёлок Тура- столица Эвенкийского муниципального района. Тура расположена на правом берегу реки Нижняя Тунгуска, в устье реки Кочечум, на 64°северной широты и 100° восточной долготы, высота над уровнем моря составляет 209 метров. </vt:lpstr>
      <vt:lpstr>                     Наблюдение - это исследование какого- либо явления природы без вмешательства в процесс явления со стороны исследователя.                 </vt:lpstr>
      <vt:lpstr>Слайд 11</vt:lpstr>
      <vt:lpstr>Самые холодные дни по месяцам за 5 лет.</vt:lpstr>
      <vt:lpstr>Самые теплые дни по месяцам за 5 лет.</vt:lpstr>
      <vt:lpstr>Температурные рекорды.</vt:lpstr>
      <vt:lpstr>Мои наблюдения.</vt:lpstr>
      <vt:lpstr>Мои наблюдения.</vt:lpstr>
      <vt:lpstr>Вывод: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Температурный режим посёлка Тура.</dc:title>
  <dc:creator>Федорова А.И.</dc:creator>
  <cp:lastModifiedBy>User</cp:lastModifiedBy>
  <cp:revision>23</cp:revision>
  <dcterms:created xsi:type="dcterms:W3CDTF">2014-03-18T07:52:49Z</dcterms:created>
  <dcterms:modified xsi:type="dcterms:W3CDTF">2014-03-21T00:59:08Z</dcterms:modified>
</cp:coreProperties>
</file>