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2" r:id="rId7"/>
    <p:sldId id="268" r:id="rId8"/>
    <p:sldId id="269" r:id="rId9"/>
    <p:sldId id="270" r:id="rId10"/>
    <p:sldId id="271" r:id="rId11"/>
    <p:sldId id="273" r:id="rId12"/>
    <p:sldId id="275" r:id="rId13"/>
    <p:sldId id="276" r:id="rId14"/>
    <p:sldId id="278" r:id="rId15"/>
    <p:sldId id="280" r:id="rId16"/>
    <p:sldId id="281" r:id="rId17"/>
    <p:sldId id="283" r:id="rId18"/>
    <p:sldId id="284" r:id="rId19"/>
    <p:sldId id="300" r:id="rId20"/>
    <p:sldId id="302" r:id="rId21"/>
    <p:sldId id="304" r:id="rId22"/>
    <p:sldId id="285" r:id="rId23"/>
    <p:sldId id="309" r:id="rId24"/>
    <p:sldId id="310"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305" r:id="rId39"/>
    <p:sldId id="306" r:id="rId40"/>
    <p:sldId id="307"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2" d="100"/>
          <a:sy n="72" d="100"/>
        </p:scale>
        <p:origin x="-83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6A4BDC4-2B66-44BB-8CF8-066DA93DB968}" type="datetimeFigureOut">
              <a:rPr lang="ru-RU" smtClean="0"/>
              <a:pPr/>
              <a:t>07.01.2013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C20B9F-2638-4A26-A152-D54D4B1ADAD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A4BDC4-2B66-44BB-8CF8-066DA93DB968}" type="datetimeFigureOut">
              <a:rPr lang="ru-RU" smtClean="0"/>
              <a:pPr/>
              <a:t>07.01.2013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C20B9F-2638-4A26-A152-D54D4B1ADAD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A4BDC4-2B66-44BB-8CF8-066DA93DB968}" type="datetimeFigureOut">
              <a:rPr lang="ru-RU" smtClean="0"/>
              <a:pPr/>
              <a:t>07.01.2013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C20B9F-2638-4A26-A152-D54D4B1ADAD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A4BDC4-2B66-44BB-8CF8-066DA93DB968}" type="datetimeFigureOut">
              <a:rPr lang="ru-RU" smtClean="0"/>
              <a:pPr/>
              <a:t>07.01.2013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C20B9F-2638-4A26-A152-D54D4B1ADAD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6A4BDC4-2B66-44BB-8CF8-066DA93DB968}" type="datetimeFigureOut">
              <a:rPr lang="ru-RU" smtClean="0"/>
              <a:pPr/>
              <a:t>07.01.2013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C20B9F-2638-4A26-A152-D54D4B1ADAD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6A4BDC4-2B66-44BB-8CF8-066DA93DB968}" type="datetimeFigureOut">
              <a:rPr lang="ru-RU" smtClean="0"/>
              <a:pPr/>
              <a:t>07.01.2013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C20B9F-2638-4A26-A152-D54D4B1ADAD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6A4BDC4-2B66-44BB-8CF8-066DA93DB968}" type="datetimeFigureOut">
              <a:rPr lang="ru-RU" smtClean="0"/>
              <a:pPr/>
              <a:t>07.01.2013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2C20B9F-2638-4A26-A152-D54D4B1ADAD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6A4BDC4-2B66-44BB-8CF8-066DA93DB968}" type="datetimeFigureOut">
              <a:rPr lang="ru-RU" smtClean="0"/>
              <a:pPr/>
              <a:t>07.01.2013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2C20B9F-2638-4A26-A152-D54D4B1ADAD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A4BDC4-2B66-44BB-8CF8-066DA93DB968}" type="datetimeFigureOut">
              <a:rPr lang="ru-RU" smtClean="0"/>
              <a:pPr/>
              <a:t>07.01.2013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2C20B9F-2638-4A26-A152-D54D4B1ADAD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6A4BDC4-2B66-44BB-8CF8-066DA93DB968}" type="datetimeFigureOut">
              <a:rPr lang="ru-RU" smtClean="0"/>
              <a:pPr/>
              <a:t>07.01.2013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C20B9F-2638-4A26-A152-D54D4B1ADAD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6A4BDC4-2B66-44BB-8CF8-066DA93DB968}" type="datetimeFigureOut">
              <a:rPr lang="ru-RU" smtClean="0"/>
              <a:pPr/>
              <a:t>07.01.2013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C20B9F-2638-4A26-A152-D54D4B1ADAD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4BDC4-2B66-44BB-8CF8-066DA93DB968}" type="datetimeFigureOut">
              <a:rPr lang="ru-RU" smtClean="0"/>
              <a:pPr/>
              <a:t>07.01.2013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20B9F-2638-4A26-A152-D54D4B1ADAD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9"/>
            <a:ext cx="7772400" cy="3960439"/>
          </a:xfrm>
        </p:spPr>
        <p:txBody>
          <a:bodyPr>
            <a:normAutofit fontScale="90000"/>
          </a:bodyPr>
          <a:lstStyle/>
          <a:p>
            <a:r>
              <a:rPr lang="ru-RU" sz="5300" b="1" dirty="0" smtClean="0">
                <a:solidFill>
                  <a:srgbClr val="002060"/>
                </a:solidFill>
                <a:latin typeface="Times New Roman" pitchFamily="18" charset="0"/>
                <a:cs typeface="Times New Roman" pitchFamily="18" charset="0"/>
              </a:rPr>
              <a:t>Самоанализ краевого урока, посвященного 190-летию Енисейской губернии.</a:t>
            </a:r>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Цели урока </a:t>
            </a:r>
            <a:endParaRPr lang="ru-RU" dirty="0"/>
          </a:p>
        </p:txBody>
      </p:sp>
      <p:sp>
        <p:nvSpPr>
          <p:cNvPr id="4" name="Содержимое 2"/>
          <p:cNvSpPr>
            <a:spLocks noGrp="1"/>
          </p:cNvSpPr>
          <p:nvPr>
            <p:ph idx="1"/>
          </p:nvPr>
        </p:nvSpPr>
        <p:spPr/>
        <p:txBody>
          <a:bodyPr>
            <a:normAutofit/>
          </a:bodyPr>
          <a:lstStyle/>
          <a:p>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формирование устойчивого интереса к истории своего края,    его современному развитию;</a:t>
            </a:r>
          </a:p>
          <a:p>
            <a:r>
              <a:rPr lang="ru-RU" dirty="0">
                <a:latin typeface="Times New Roman" pitchFamily="18" charset="0"/>
                <a:cs typeface="Times New Roman" pitchFamily="18" charset="0"/>
              </a:rPr>
              <a:t>- содействие воспитанию гражданской позиции через   приобщение учащихся к решению проблем в развитии региона;</a:t>
            </a:r>
          </a:p>
          <a:p>
            <a:r>
              <a:rPr lang="ru-RU" dirty="0">
                <a:latin typeface="Times New Roman" pitchFamily="18" charset="0"/>
                <a:cs typeface="Times New Roman" pitchFamily="18" charset="0"/>
              </a:rPr>
              <a:t>- способствовать становление исследовательской компетенции.</a:t>
            </a:r>
          </a:p>
          <a:p>
            <a:endParaRPr lang="ru-RU" dirty="0">
              <a:latin typeface="Times New Roman" pitchFamily="18" charset="0"/>
              <a:cs typeface="Times New Roman" pitchFamily="18" charset="0"/>
            </a:endParaRPr>
          </a:p>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Уметь</a:t>
            </a:r>
            <a:r>
              <a:rPr lang="ru-RU" dirty="0" smtClean="0"/>
              <a:t>:</a:t>
            </a:r>
            <a:endParaRPr lang="ru-RU" dirty="0"/>
          </a:p>
        </p:txBody>
      </p:sp>
      <p:sp>
        <p:nvSpPr>
          <p:cNvPr id="3" name="Содержимое 2"/>
          <p:cNvSpPr>
            <a:spLocks noGrp="1"/>
          </p:cNvSpPr>
          <p:nvPr>
            <p:ph idx="1"/>
          </p:nvPr>
        </p:nvSpPr>
        <p:spPr/>
        <p:txBody>
          <a:bodyPr/>
          <a:lstStyle/>
          <a:p>
            <a:pPr>
              <a:buNone/>
            </a:pPr>
            <a:r>
              <a:rPr lang="ru-RU" b="1" dirty="0" smtClean="0"/>
              <a:t> </a:t>
            </a:r>
            <a:endParaRPr lang="ru-RU" dirty="0" smtClean="0"/>
          </a:p>
          <a:p>
            <a:pPr algn="just">
              <a:buNone/>
            </a:pPr>
            <a:r>
              <a:rPr lang="ru-RU" dirty="0" smtClean="0"/>
              <a:t>   </a:t>
            </a:r>
            <a:r>
              <a:rPr lang="ru-RU" dirty="0" smtClean="0">
                <a:latin typeface="Times New Roman" pitchFamily="18" charset="0"/>
                <a:cs typeface="Times New Roman" pitchFamily="18" charset="0"/>
              </a:rPr>
              <a:t>- работать с историческими документами;</a:t>
            </a:r>
          </a:p>
          <a:p>
            <a:pPr algn="just">
              <a:buNone/>
            </a:pPr>
            <a:r>
              <a:rPr lang="ru-RU" dirty="0" smtClean="0">
                <a:latin typeface="Times New Roman" pitchFamily="18" charset="0"/>
                <a:cs typeface="Times New Roman" pitchFamily="18" charset="0"/>
              </a:rPr>
              <a:t>	- уметь формулировать свою точку зрения;</a:t>
            </a:r>
          </a:p>
          <a:p>
            <a:pPr algn="just">
              <a:buNone/>
            </a:pPr>
            <a:r>
              <a:rPr lang="ru-RU" dirty="0" smtClean="0">
                <a:latin typeface="Times New Roman" pitchFamily="18" charset="0"/>
                <a:cs typeface="Times New Roman" pitchFamily="18" charset="0"/>
              </a:rPr>
              <a:t>	- уметь работать с картой;</a:t>
            </a:r>
          </a:p>
          <a:p>
            <a:pPr algn="just">
              <a:buNone/>
            </a:pPr>
            <a:r>
              <a:rPr lang="ru-RU" dirty="0" smtClean="0">
                <a:latin typeface="Times New Roman" pitchFamily="18" charset="0"/>
                <a:cs typeface="Times New Roman" pitchFamily="18" charset="0"/>
              </a:rPr>
              <a:t>	- выступать публично;</a:t>
            </a:r>
          </a:p>
          <a:p>
            <a:pPr algn="just">
              <a:buNone/>
            </a:pPr>
            <a:r>
              <a:rPr lang="ru-RU" dirty="0" smtClean="0">
                <a:latin typeface="Times New Roman" pitchFamily="18" charset="0"/>
                <a:cs typeface="Times New Roman" pitchFamily="18" charset="0"/>
              </a:rPr>
              <a:t>	- работать в группе.</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Знать</a:t>
            </a:r>
            <a:r>
              <a:rPr lang="ru-RU" dirty="0" smtClean="0"/>
              <a:t>:</a:t>
            </a:r>
            <a:br>
              <a:rPr lang="ru-RU" dirty="0" smtClean="0"/>
            </a:br>
            <a:endParaRPr lang="ru-RU" dirty="0"/>
          </a:p>
        </p:txBody>
      </p:sp>
      <p:sp>
        <p:nvSpPr>
          <p:cNvPr id="3" name="Содержимое 2"/>
          <p:cNvSpPr>
            <a:spLocks noGrp="1"/>
          </p:cNvSpPr>
          <p:nvPr>
            <p:ph idx="1"/>
          </p:nvPr>
        </p:nvSpPr>
        <p:spPr/>
        <p:txBody>
          <a:bodyPr>
            <a:normAutofit/>
          </a:bodyPr>
          <a:lstStyle/>
          <a:p>
            <a:pPr>
              <a:buNone/>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источники, определившие развитие Енисейской губернии;</a:t>
            </a:r>
          </a:p>
          <a:p>
            <a:pPr>
              <a:buNone/>
            </a:pPr>
            <a:r>
              <a:rPr lang="ru-RU" dirty="0">
                <a:latin typeface="Times New Roman" pitchFamily="18" charset="0"/>
                <a:cs typeface="Times New Roman" pitchFamily="18" charset="0"/>
              </a:rPr>
              <a:t>- особенности географического положения;</a:t>
            </a:r>
          </a:p>
          <a:p>
            <a:pPr>
              <a:buNone/>
            </a:pPr>
            <a:r>
              <a:rPr lang="ru-RU" dirty="0">
                <a:latin typeface="Times New Roman" pitchFamily="18" charset="0"/>
                <a:cs typeface="Times New Roman" pitchFamily="18" charset="0"/>
              </a:rPr>
              <a:t>- особенности и результаты модернизации Енисейской губернии.</a:t>
            </a:r>
          </a:p>
          <a:p>
            <a:pPr>
              <a:buNone/>
            </a:pPr>
            <a:endParaRPr lang="ru-RU" dirty="0"/>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Понимать</a:t>
            </a:r>
            <a:r>
              <a:rPr lang="ru-RU" dirty="0" smtClean="0"/>
              <a:t>:</a:t>
            </a:r>
            <a:br>
              <a:rPr lang="ru-RU" dirty="0" smtClean="0"/>
            </a:br>
            <a:endParaRPr lang="ru-RU" dirty="0"/>
          </a:p>
        </p:txBody>
      </p:sp>
      <p:sp>
        <p:nvSpPr>
          <p:cNvPr id="3" name="Содержимое 2"/>
          <p:cNvSpPr>
            <a:spLocks noGrp="1"/>
          </p:cNvSpPr>
          <p:nvPr>
            <p:ph idx="1"/>
          </p:nvPr>
        </p:nvSpPr>
        <p:spPr/>
        <p:txBody>
          <a:bodyPr/>
          <a:lstStyle/>
          <a:p>
            <a:pPr>
              <a:buNone/>
            </a:pPr>
            <a:r>
              <a:rPr lang="ru-RU" dirty="0"/>
              <a:t>	</a:t>
            </a:r>
            <a:r>
              <a:rPr lang="ru-RU" dirty="0">
                <a:latin typeface="Times New Roman" pitchFamily="18" charset="0"/>
                <a:cs typeface="Times New Roman" pitchFamily="18" charset="0"/>
              </a:rPr>
              <a:t>- важность изучения исторических документов;</a:t>
            </a:r>
          </a:p>
          <a:p>
            <a:pPr>
              <a:buNone/>
            </a:pPr>
            <a:r>
              <a:rPr lang="ru-RU" dirty="0">
                <a:latin typeface="Times New Roman" pitchFamily="18" charset="0"/>
                <a:cs typeface="Times New Roman" pitchFamily="18" charset="0"/>
              </a:rPr>
              <a:t>	- роль источников, определивших развитие Енисейской губернии.</a:t>
            </a:r>
          </a:p>
          <a:p>
            <a:endParaRPr lang="ru-RU" dirty="0"/>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Основные понятия: </a:t>
            </a:r>
            <a:endParaRPr lang="ru-RU" dirty="0"/>
          </a:p>
        </p:txBody>
      </p:sp>
      <p:sp>
        <p:nvSpPr>
          <p:cNvPr id="3" name="Содержимое 2"/>
          <p:cNvSpPr>
            <a:spLocks noGrp="1"/>
          </p:cNvSpPr>
          <p:nvPr>
            <p:ph idx="1"/>
          </p:nvPr>
        </p:nvSpPr>
        <p:spPr/>
        <p:txBody>
          <a:bodyPr/>
          <a:lstStyle/>
          <a:p>
            <a:pPr>
              <a:buNone/>
            </a:pPr>
            <a:r>
              <a:rPr lang="ru-RU" dirty="0" smtClean="0"/>
              <a:t>	</a:t>
            </a:r>
            <a:r>
              <a:rPr lang="ru-RU" dirty="0" smtClean="0">
                <a:latin typeface="Times New Roman" pitchFamily="18" charset="0"/>
                <a:cs typeface="Times New Roman" pitchFamily="18" charset="0"/>
              </a:rPr>
              <a:t>- модернизация</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 периферия;</a:t>
            </a:r>
          </a:p>
          <a:p>
            <a:pPr>
              <a:buNone/>
            </a:pPr>
            <a:r>
              <a:rPr lang="ru-RU" dirty="0" smtClean="0">
                <a:latin typeface="Times New Roman" pitchFamily="18" charset="0"/>
                <a:cs typeface="Times New Roman" pitchFamily="18" charset="0"/>
              </a:rPr>
              <a:t> 	- факторы</a:t>
            </a:r>
            <a:r>
              <a:rPr lang="ru-RU" dirty="0">
                <a:latin typeface="Times New Roman" pitchFamily="18" charset="0"/>
                <a:cs typeface="Times New Roman" pitchFamily="18" charset="0"/>
              </a:rPr>
              <a:t>, определяющие развитие</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 	- отруба</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 хутора</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 результаты </a:t>
            </a:r>
            <a:r>
              <a:rPr lang="ru-RU" dirty="0">
                <a:latin typeface="Times New Roman" pitchFamily="18" charset="0"/>
                <a:cs typeface="Times New Roman" pitchFamily="18" charset="0"/>
              </a:rPr>
              <a:t>и последствия модернизации,  </a:t>
            </a:r>
            <a:r>
              <a:rPr lang="ru-RU" dirty="0" smtClean="0">
                <a:latin typeface="Times New Roman" pitchFamily="18" charset="0"/>
                <a:cs typeface="Times New Roman" pitchFamily="18" charset="0"/>
              </a:rPr>
              <a:t>   - эффективность</a:t>
            </a:r>
            <a:r>
              <a:rPr lang="ru-RU" dirty="0">
                <a:latin typeface="Times New Roman" pitchFamily="18" charset="0"/>
                <a:cs typeface="Times New Roman" pitchFamily="18" charset="0"/>
              </a:rPr>
              <a:t>.</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Оборудование: </a:t>
            </a:r>
            <a:endParaRPr lang="ru-RU" dirty="0"/>
          </a:p>
        </p:txBody>
      </p:sp>
      <p:sp>
        <p:nvSpPr>
          <p:cNvPr id="3" name="Содержимое 2"/>
          <p:cNvSpPr>
            <a:spLocks noGrp="1"/>
          </p:cNvSpPr>
          <p:nvPr>
            <p:ph idx="1"/>
          </p:nvPr>
        </p:nvSpPr>
        <p:spPr/>
        <p:txBody>
          <a:bodyPr/>
          <a:lstStyle/>
          <a:p>
            <a:pPr>
              <a:buNone/>
            </a:pPr>
            <a:r>
              <a:rPr lang="ru-RU" dirty="0" smtClean="0"/>
              <a:t>	</a:t>
            </a:r>
            <a:r>
              <a:rPr lang="ru-RU" dirty="0" smtClean="0">
                <a:latin typeface="Times New Roman" pitchFamily="18" charset="0"/>
                <a:cs typeface="Times New Roman" pitchFamily="18" charset="0"/>
              </a:rPr>
              <a:t>- проектор,</a:t>
            </a:r>
          </a:p>
          <a:p>
            <a:pPr>
              <a:buNone/>
            </a:pPr>
            <a:r>
              <a:rPr lang="ru-RU" dirty="0" smtClean="0">
                <a:latin typeface="Times New Roman" pitchFamily="18" charset="0"/>
                <a:cs typeface="Times New Roman" pitchFamily="18" charset="0"/>
              </a:rPr>
              <a:t> 	- карты</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 раздаточный </a:t>
            </a:r>
            <a:r>
              <a:rPr lang="ru-RU" dirty="0">
                <a:latin typeface="Times New Roman" pitchFamily="18" charset="0"/>
                <a:cs typeface="Times New Roman" pitchFamily="18" charset="0"/>
              </a:rPr>
              <a:t>материал</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	 - интернет </a:t>
            </a:r>
            <a:r>
              <a:rPr lang="ru-RU" dirty="0">
                <a:latin typeface="Times New Roman" pitchFamily="18" charset="0"/>
                <a:cs typeface="Times New Roman" pitchFamily="18" charset="0"/>
              </a:rPr>
              <a:t>ресурсы</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 	- выдержки </a:t>
            </a:r>
            <a:r>
              <a:rPr lang="ru-RU" dirty="0">
                <a:latin typeface="Times New Roman" pitchFamily="18" charset="0"/>
                <a:cs typeface="Times New Roman" pitchFamily="18" charset="0"/>
              </a:rPr>
              <a:t>из исторических документов, </a:t>
            </a:r>
            <a:r>
              <a:rPr lang="ru-RU" dirty="0" smtClean="0">
                <a:latin typeface="Times New Roman" pitchFamily="18" charset="0"/>
                <a:cs typeface="Times New Roman" pitchFamily="18" charset="0"/>
              </a:rPr>
              <a:t>- -- статистика,</a:t>
            </a:r>
          </a:p>
          <a:p>
            <a:pPr>
              <a:buNone/>
            </a:pPr>
            <a:r>
              <a:rPr lang="ru-RU" dirty="0" smtClean="0">
                <a:latin typeface="Times New Roman" pitchFamily="18" charset="0"/>
                <a:cs typeface="Times New Roman" pitchFamily="18" charset="0"/>
              </a:rPr>
              <a:t> 	- клише</a:t>
            </a:r>
            <a:r>
              <a:rPr lang="ru-RU" dirty="0">
                <a:latin typeface="Times New Roman" pitchFamily="18" charset="0"/>
                <a:cs typeface="Times New Roman" pitchFamily="18" charset="0"/>
              </a:rPr>
              <a:t>.</a:t>
            </a:r>
          </a:p>
          <a:p>
            <a:endParaRPr lang="ru-RU" dirty="0"/>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800200"/>
          </a:xfrm>
        </p:spPr>
        <p:txBody>
          <a:bodyPr>
            <a:normAutofit fontScale="90000"/>
          </a:bodyPr>
          <a:lstStyle/>
          <a:p>
            <a:r>
              <a:rPr lang="ru-RU" b="1" dirty="0" smtClean="0"/>
              <a:t>Какие технологии или элементы технологий использовались на уроке? </a:t>
            </a:r>
            <a:endParaRPr lang="ru-RU" b="1" dirty="0"/>
          </a:p>
        </p:txBody>
      </p:sp>
      <p:sp>
        <p:nvSpPr>
          <p:cNvPr id="3" name="Содержимое 2"/>
          <p:cNvSpPr>
            <a:spLocks noGrp="1"/>
          </p:cNvSpPr>
          <p:nvPr>
            <p:ph idx="1"/>
          </p:nvPr>
        </p:nvSpPr>
        <p:spPr>
          <a:xfrm>
            <a:off x="457200" y="2204864"/>
            <a:ext cx="8229600" cy="3921299"/>
          </a:xfrm>
        </p:spPr>
        <p:txBody>
          <a:bodyPr>
            <a:normAutofit/>
          </a:bodyPr>
          <a:lstStyle/>
          <a:p>
            <a:pPr marL="274320" indent="-274320" fontAlgn="auto">
              <a:spcAft>
                <a:spcPts val="0"/>
              </a:spcAft>
              <a:buNone/>
              <a:defRPr/>
            </a:pPr>
            <a:endParaRPr lang="ru-RU" dirty="0" smtClean="0"/>
          </a:p>
          <a:p>
            <a:pPr marL="274320" indent="-274320" fontAlgn="auto">
              <a:spcAft>
                <a:spcPts val="0"/>
              </a:spcAft>
              <a:buFont typeface="Wingdings 2"/>
              <a:buChar char=""/>
              <a:defRPr/>
            </a:pPr>
            <a:r>
              <a:rPr lang="ru-RU" dirty="0" smtClean="0">
                <a:solidFill>
                  <a:srgbClr val="002060"/>
                </a:solidFill>
              </a:rPr>
              <a:t> </a:t>
            </a:r>
            <a:r>
              <a:rPr lang="ru-RU" dirty="0">
                <a:solidFill>
                  <a:srgbClr val="002060"/>
                </a:solidFill>
              </a:rPr>
              <a:t>э</a:t>
            </a:r>
            <a:r>
              <a:rPr lang="ru-RU" dirty="0" smtClean="0">
                <a:solidFill>
                  <a:srgbClr val="002060"/>
                </a:solidFill>
              </a:rPr>
              <a:t>лементы проблемно-поисковая технологии</a:t>
            </a:r>
          </a:p>
          <a:p>
            <a:pPr marL="274320" indent="-274320" fontAlgn="auto">
              <a:spcAft>
                <a:spcPts val="0"/>
              </a:spcAft>
              <a:buFont typeface="Wingdings 2"/>
              <a:buChar char=""/>
              <a:defRPr/>
            </a:pPr>
            <a:r>
              <a:rPr lang="ru-RU" dirty="0" smtClean="0">
                <a:solidFill>
                  <a:srgbClr val="C00000"/>
                </a:solidFill>
              </a:rPr>
              <a:t> </a:t>
            </a:r>
            <a:r>
              <a:rPr lang="ru-RU" dirty="0" err="1">
                <a:solidFill>
                  <a:srgbClr val="C00000"/>
                </a:solidFill>
              </a:rPr>
              <a:t>Деятельностная</a:t>
            </a:r>
            <a:r>
              <a:rPr lang="ru-RU" dirty="0">
                <a:solidFill>
                  <a:srgbClr val="C00000"/>
                </a:solidFill>
              </a:rPr>
              <a:t> технология</a:t>
            </a:r>
          </a:p>
          <a:p>
            <a:pPr marL="274320" indent="-274320" fontAlgn="auto">
              <a:spcAft>
                <a:spcPts val="0"/>
              </a:spcAft>
              <a:buFont typeface="Wingdings 2"/>
              <a:buChar char=""/>
              <a:defRPr/>
            </a:pPr>
            <a:r>
              <a:rPr lang="ru-RU" dirty="0" smtClean="0">
                <a:solidFill>
                  <a:srgbClr val="002060"/>
                </a:solidFill>
              </a:rPr>
              <a:t> элементы ИОСО</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457200" y="320040"/>
            <a:ext cx="7239000" cy="1143000"/>
          </a:xfrm>
        </p:spPr>
        <p:txBody>
          <a:bodyPr/>
          <a:lstStyle/>
          <a:p>
            <a:pPr fontAlgn="auto">
              <a:spcAft>
                <a:spcPts val="0"/>
              </a:spcAft>
              <a:defRPr/>
            </a:pPr>
            <a:r>
              <a:rPr lang="ru-RU" dirty="0" smtClean="0"/>
              <a:t>Как </a:t>
            </a:r>
            <a:r>
              <a:rPr lang="ru-RU" dirty="0" smtClean="0"/>
              <a:t>сформировались </a:t>
            </a:r>
            <a:r>
              <a:rPr lang="ru-RU" dirty="0" smtClean="0"/>
              <a:t>УУД?:</a:t>
            </a:r>
          </a:p>
        </p:txBody>
      </p:sp>
      <p:sp>
        <p:nvSpPr>
          <p:cNvPr id="29699" name="Содержимое 2"/>
          <p:cNvSpPr>
            <a:spLocks noGrp="1"/>
          </p:cNvSpPr>
          <p:nvPr>
            <p:ph idx="1"/>
          </p:nvPr>
        </p:nvSpPr>
        <p:spPr/>
        <p:txBody>
          <a:bodyPr>
            <a:normAutofit fontScale="92500" lnSpcReduction="20000"/>
          </a:bodyPr>
          <a:lstStyle/>
          <a:p>
            <a:pPr>
              <a:buFontTx/>
              <a:buNone/>
            </a:pPr>
            <a:r>
              <a:rPr lang="ru-RU" dirty="0" smtClean="0">
                <a:solidFill>
                  <a:srgbClr val="C00000"/>
                </a:solidFill>
              </a:rPr>
              <a:t>Методы:</a:t>
            </a:r>
          </a:p>
          <a:p>
            <a:r>
              <a:rPr lang="ru-RU" dirty="0" smtClean="0"/>
              <a:t>проектный;</a:t>
            </a:r>
          </a:p>
          <a:p>
            <a:r>
              <a:rPr lang="ru-RU" dirty="0" smtClean="0"/>
              <a:t>частично-поисковый;</a:t>
            </a:r>
          </a:p>
          <a:p>
            <a:r>
              <a:rPr lang="ru-RU" dirty="0" smtClean="0"/>
              <a:t>исследовательский;</a:t>
            </a:r>
          </a:p>
          <a:p>
            <a:r>
              <a:rPr lang="ru-RU" dirty="0" smtClean="0"/>
              <a:t>проблемный;</a:t>
            </a:r>
          </a:p>
          <a:p>
            <a:pPr>
              <a:buFontTx/>
              <a:buNone/>
            </a:pPr>
            <a:r>
              <a:rPr lang="ru-RU" dirty="0" smtClean="0">
                <a:solidFill>
                  <a:srgbClr val="C00000"/>
                </a:solidFill>
              </a:rPr>
              <a:t>Формы работы:</a:t>
            </a:r>
          </a:p>
          <a:p>
            <a:pPr>
              <a:buFontTx/>
              <a:buChar char="-"/>
            </a:pPr>
            <a:r>
              <a:rPr lang="ru-RU" dirty="0" smtClean="0"/>
              <a:t>индивидуальная;</a:t>
            </a:r>
          </a:p>
          <a:p>
            <a:pPr>
              <a:buFontTx/>
              <a:buChar char="-"/>
            </a:pPr>
            <a:r>
              <a:rPr lang="ru-RU" dirty="0" smtClean="0"/>
              <a:t>работа в парах;</a:t>
            </a:r>
          </a:p>
          <a:p>
            <a:pPr>
              <a:buFontTx/>
              <a:buChar char="-"/>
            </a:pPr>
            <a:r>
              <a:rPr lang="ru-RU" dirty="0" smtClean="0"/>
              <a:t>работа в группах</a:t>
            </a:r>
            <a:r>
              <a:rPr lang="ru-RU" dirty="0" smtClean="0"/>
              <a:t>;</a:t>
            </a:r>
            <a:endParaRPr lang="ru-RU"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dirty="0" smtClean="0">
                <a:solidFill>
                  <a:srgbClr val="7030A0"/>
                </a:solidFill>
                <a:latin typeface="Times New Roman" pitchFamily="18" charset="0"/>
                <a:cs typeface="Times New Roman" pitchFamily="18" charset="0"/>
              </a:rPr>
              <a:t>Какой дидактический материал использовался на уроке ?</a:t>
            </a:r>
            <a:endParaRPr lang="ru-RU"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smtClean="0"/>
          </a:p>
          <a:p>
            <a:endParaRPr lang="ru-RU" dirty="0"/>
          </a:p>
          <a:p>
            <a:r>
              <a:rPr lang="ru-RU" dirty="0" smtClean="0"/>
              <a:t>Папки с заданиями;</a:t>
            </a:r>
          </a:p>
          <a:p>
            <a:r>
              <a:rPr lang="ru-RU" dirty="0" smtClean="0"/>
              <a:t>Презентация, которую презентовал </a:t>
            </a:r>
            <a:r>
              <a:rPr lang="ru-RU" dirty="0" err="1" smtClean="0"/>
              <a:t>Увачан</a:t>
            </a:r>
            <a:r>
              <a:rPr lang="ru-RU" dirty="0" smtClean="0"/>
              <a:t> Эдуард;</a:t>
            </a:r>
          </a:p>
          <a:p>
            <a:r>
              <a:rPr lang="ru-RU" dirty="0" smtClean="0"/>
              <a:t>Карты;</a:t>
            </a:r>
          </a:p>
          <a:p>
            <a:r>
              <a:rPr lang="ru-RU" dirty="0" smtClean="0"/>
              <a:t>Статистические данные по краю</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457200" y="320040"/>
            <a:ext cx="7239000" cy="1143000"/>
          </a:xfrm>
        </p:spPr>
        <p:txBody>
          <a:bodyPr/>
          <a:lstStyle/>
          <a:p>
            <a:pPr fontAlgn="auto">
              <a:spcAft>
                <a:spcPts val="0"/>
              </a:spcAft>
              <a:defRPr/>
            </a:pPr>
            <a:r>
              <a:rPr lang="ru-RU" b="1" dirty="0" smtClean="0">
                <a:solidFill>
                  <a:srgbClr val="7030A0"/>
                </a:solidFill>
                <a:latin typeface="Times New Roman" pitchFamily="18" charset="0"/>
                <a:cs typeface="Times New Roman" pitchFamily="18" charset="0"/>
              </a:rPr>
              <a:t>Виды работы на уроке:</a:t>
            </a:r>
          </a:p>
        </p:txBody>
      </p:sp>
      <p:sp>
        <p:nvSpPr>
          <p:cNvPr id="31747" name="Содержимое 2"/>
          <p:cNvSpPr>
            <a:spLocks noGrp="1"/>
          </p:cNvSpPr>
          <p:nvPr>
            <p:ph idx="1"/>
          </p:nvPr>
        </p:nvSpPr>
        <p:spPr/>
        <p:txBody>
          <a:bodyPr/>
          <a:lstStyle/>
          <a:p>
            <a:r>
              <a:rPr lang="ru-RU" dirty="0" smtClean="0"/>
              <a:t>анализ исторических документов, текстов, материалов с проблемной направленностью;</a:t>
            </a:r>
          </a:p>
          <a:p>
            <a:r>
              <a:rPr lang="ru-RU" dirty="0" smtClean="0"/>
              <a:t>решение проблемных задач и заданий;</a:t>
            </a:r>
          </a:p>
          <a:p>
            <a:r>
              <a:rPr lang="ru-RU" dirty="0" smtClean="0"/>
              <a:t>решение задач исследовательского характера;</a:t>
            </a:r>
          </a:p>
          <a:p>
            <a:r>
              <a:rPr lang="ru-RU" dirty="0" smtClean="0"/>
              <a:t>-составление вопросов к тексту, ответов на них;</a:t>
            </a:r>
          </a:p>
          <a:p>
            <a:endParaRPr lang="ru-RU"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82554"/>
          </a:xfrm>
        </p:spPr>
        <p:txBody>
          <a:bodyPr/>
          <a:lstStyle/>
          <a:p>
            <a:r>
              <a:rPr lang="ru-RU" dirty="0" smtClean="0"/>
              <a:t>Наш край: знаем и любим</a:t>
            </a:r>
            <a:endParaRPr lang="ru-RU" dirty="0"/>
          </a:p>
        </p:txBody>
      </p:sp>
      <p:sp>
        <p:nvSpPr>
          <p:cNvPr id="3" name="Содержимое 2"/>
          <p:cNvSpPr>
            <a:spLocks noGrp="1"/>
          </p:cNvSpPr>
          <p:nvPr>
            <p:ph idx="1"/>
          </p:nvPr>
        </p:nvSpPr>
        <p:spPr>
          <a:xfrm>
            <a:off x="457200" y="1772815"/>
            <a:ext cx="8229600" cy="2664297"/>
          </a:xfrm>
        </p:spPr>
        <p:txBody>
          <a:bodyPr/>
          <a:lstStyle/>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457200" y="320040"/>
            <a:ext cx="7239000" cy="1143000"/>
          </a:xfrm>
        </p:spPr>
        <p:txBody>
          <a:bodyPr/>
          <a:lstStyle/>
          <a:p>
            <a:pPr fontAlgn="auto">
              <a:spcAft>
                <a:spcPts val="0"/>
              </a:spcAft>
              <a:defRPr/>
            </a:pPr>
            <a:r>
              <a:rPr lang="ru-RU" b="1" dirty="0" smtClean="0">
                <a:solidFill>
                  <a:srgbClr val="7030A0"/>
                </a:solidFill>
              </a:rPr>
              <a:t>Виды работы на уроке:</a:t>
            </a:r>
          </a:p>
        </p:txBody>
      </p:sp>
      <p:sp>
        <p:nvSpPr>
          <p:cNvPr id="32771" name="Содержимое 2"/>
          <p:cNvSpPr>
            <a:spLocks noGrp="1"/>
          </p:cNvSpPr>
          <p:nvPr>
            <p:ph idx="1"/>
          </p:nvPr>
        </p:nvSpPr>
        <p:spPr/>
        <p:txBody>
          <a:bodyPr/>
          <a:lstStyle/>
          <a:p>
            <a:pPr>
              <a:buNone/>
            </a:pPr>
            <a:r>
              <a:rPr lang="ru-RU" dirty="0" smtClean="0"/>
              <a:t>- </a:t>
            </a:r>
            <a:r>
              <a:rPr lang="ru-RU" sz="3600" dirty="0" smtClean="0">
                <a:latin typeface="Times New Roman" pitchFamily="18" charset="0"/>
                <a:cs typeface="Times New Roman" pitchFamily="18" charset="0"/>
              </a:rPr>
              <a:t>составление рассказа на основе информации учебника, отрывка из летописей, литературного источника, карты и схемы;</a:t>
            </a:r>
          </a:p>
          <a:p>
            <a:pPr>
              <a:buNone/>
            </a:pPr>
            <a:r>
              <a:rPr lang="ru-RU" sz="3600" dirty="0" smtClean="0">
                <a:latin typeface="Times New Roman" pitchFamily="18" charset="0"/>
                <a:cs typeface="Times New Roman" pitchFamily="18" charset="0"/>
              </a:rPr>
              <a:t>- составление характеристики исторического деятеля.</a:t>
            </a:r>
          </a:p>
          <a:p>
            <a:pPr>
              <a:buNone/>
            </a:pPr>
            <a:r>
              <a:rPr lang="ru-RU" sz="3600" dirty="0" smtClean="0">
                <a:latin typeface="Times New Roman" pitchFamily="18" charset="0"/>
                <a:cs typeface="Times New Roman" pitchFamily="18" charset="0"/>
              </a:rPr>
              <a:t>- описание объекта по схеме;</a:t>
            </a:r>
          </a:p>
          <a:p>
            <a:endParaRPr lang="ru-RU" dirty="0" smtClean="0"/>
          </a:p>
          <a:p>
            <a:endParaRPr lang="ru-RU"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457200" y="476672"/>
            <a:ext cx="7239000" cy="864096"/>
          </a:xfrm>
        </p:spPr>
        <p:txBody>
          <a:bodyPr>
            <a:normAutofit fontScale="90000"/>
          </a:bodyPr>
          <a:lstStyle/>
          <a:p>
            <a:pPr fontAlgn="auto">
              <a:spcAft>
                <a:spcPts val="0"/>
              </a:spcAft>
              <a:defRPr/>
            </a:pPr>
            <a:r>
              <a:rPr lang="ru-RU" b="1" dirty="0" err="1" smtClean="0">
                <a:solidFill>
                  <a:srgbClr val="7030A0"/>
                </a:solidFill>
                <a:latin typeface="Times New Roman" pitchFamily="18" charset="0"/>
                <a:cs typeface="Times New Roman" pitchFamily="18" charset="0"/>
              </a:rPr>
              <a:t>компетентностно-ориентированные</a:t>
            </a:r>
            <a:r>
              <a:rPr lang="ru-RU" b="1" dirty="0" smtClean="0">
                <a:solidFill>
                  <a:srgbClr val="7030A0"/>
                </a:solidFill>
                <a:latin typeface="Times New Roman" pitchFamily="18" charset="0"/>
                <a:cs typeface="Times New Roman" pitchFamily="18" charset="0"/>
              </a:rPr>
              <a:t> задания:</a:t>
            </a:r>
            <a:br>
              <a:rPr lang="ru-RU" b="1" dirty="0" smtClean="0">
                <a:solidFill>
                  <a:srgbClr val="7030A0"/>
                </a:solidFill>
                <a:latin typeface="Times New Roman" pitchFamily="18" charset="0"/>
                <a:cs typeface="Times New Roman" pitchFamily="18" charset="0"/>
              </a:rPr>
            </a:br>
            <a:endParaRPr lang="ru-RU" b="1" dirty="0" smtClean="0">
              <a:solidFill>
                <a:srgbClr val="7030A0"/>
              </a:solidFill>
              <a:latin typeface="Times New Roman" pitchFamily="18" charset="0"/>
              <a:cs typeface="Times New Roman" pitchFamily="18" charset="0"/>
            </a:endParaRPr>
          </a:p>
        </p:txBody>
      </p:sp>
      <p:sp>
        <p:nvSpPr>
          <p:cNvPr id="35843" name="Содержимое 2"/>
          <p:cNvSpPr>
            <a:spLocks noGrp="1"/>
          </p:cNvSpPr>
          <p:nvPr>
            <p:ph idx="1"/>
          </p:nvPr>
        </p:nvSpPr>
        <p:spPr/>
        <p:txBody>
          <a:bodyPr>
            <a:normAutofit fontScale="77500" lnSpcReduction="20000"/>
          </a:bodyPr>
          <a:lstStyle/>
          <a:p>
            <a:pPr algn="ctr">
              <a:buNone/>
            </a:pPr>
            <a:r>
              <a:rPr lang="ru-RU" sz="3300" i="1" dirty="0" smtClean="0">
                <a:latin typeface="Times New Roman" pitchFamily="18" charset="0"/>
                <a:cs typeface="Times New Roman" pitchFamily="18" charset="0"/>
              </a:rPr>
              <a:t>Источник </a:t>
            </a:r>
            <a:r>
              <a:rPr lang="ru-RU" sz="3300" i="1" dirty="0" smtClean="0">
                <a:latin typeface="Times New Roman" pitchFamily="18" charset="0"/>
                <a:cs typeface="Times New Roman" pitchFamily="18" charset="0"/>
              </a:rPr>
              <a:t>информации:</a:t>
            </a:r>
          </a:p>
          <a:p>
            <a:pPr>
              <a:buFontTx/>
              <a:buChar char="-"/>
            </a:pPr>
            <a:r>
              <a:rPr lang="ru-RU" sz="3300" dirty="0">
                <a:latin typeface="Times New Roman" pitchFamily="18" charset="0"/>
                <a:cs typeface="Times New Roman" pitchFamily="18" charset="0"/>
              </a:rPr>
              <a:t>р</a:t>
            </a:r>
            <a:r>
              <a:rPr lang="ru-RU" sz="3300" dirty="0" smtClean="0">
                <a:latin typeface="Times New Roman" pitchFamily="18" charset="0"/>
                <a:cs typeface="Times New Roman" pitchFamily="18" charset="0"/>
              </a:rPr>
              <a:t>абочие листы 1-4;</a:t>
            </a:r>
          </a:p>
          <a:p>
            <a:pPr>
              <a:buFontTx/>
              <a:buChar char="-"/>
            </a:pPr>
            <a:r>
              <a:rPr lang="ru-RU" sz="3300" dirty="0">
                <a:latin typeface="Times New Roman" pitchFamily="18" charset="0"/>
                <a:cs typeface="Times New Roman" pitchFamily="18" charset="0"/>
              </a:rPr>
              <a:t>а</a:t>
            </a:r>
            <a:r>
              <a:rPr lang="ru-RU" sz="3300" dirty="0" smtClean="0">
                <a:latin typeface="Times New Roman" pitchFamily="18" charset="0"/>
                <a:cs typeface="Times New Roman" pitchFamily="18" charset="0"/>
              </a:rPr>
              <a:t>рхивные документы;</a:t>
            </a:r>
          </a:p>
          <a:p>
            <a:pPr>
              <a:buFontTx/>
              <a:buChar char="-"/>
            </a:pPr>
            <a:r>
              <a:rPr lang="ru-RU" sz="3300" dirty="0">
                <a:latin typeface="Times New Roman" pitchFamily="18" charset="0"/>
                <a:cs typeface="Times New Roman" pitchFamily="18" charset="0"/>
              </a:rPr>
              <a:t>с</a:t>
            </a:r>
            <a:r>
              <a:rPr lang="ru-RU" sz="3300" dirty="0" smtClean="0">
                <a:latin typeface="Times New Roman" pitchFamily="18" charset="0"/>
                <a:cs typeface="Times New Roman" pitchFamily="18" charset="0"/>
              </a:rPr>
              <a:t>татистика;</a:t>
            </a:r>
          </a:p>
          <a:p>
            <a:pPr>
              <a:buFontTx/>
              <a:buChar char="-"/>
            </a:pPr>
            <a:r>
              <a:rPr lang="ru-RU" sz="3300" dirty="0">
                <a:latin typeface="Times New Roman" pitchFamily="18" charset="0"/>
                <a:cs typeface="Times New Roman" pitchFamily="18" charset="0"/>
              </a:rPr>
              <a:t>к</a:t>
            </a:r>
            <a:r>
              <a:rPr lang="ru-RU" sz="3300" dirty="0" smtClean="0">
                <a:latin typeface="Times New Roman" pitchFamily="18" charset="0"/>
                <a:cs typeface="Times New Roman" pitchFamily="18" charset="0"/>
              </a:rPr>
              <a:t>арты. </a:t>
            </a:r>
            <a:endParaRPr lang="ru-RU" sz="3300" dirty="0" smtClean="0">
              <a:latin typeface="Times New Roman" pitchFamily="18" charset="0"/>
              <a:cs typeface="Times New Roman" pitchFamily="18" charset="0"/>
            </a:endParaRPr>
          </a:p>
          <a:p>
            <a:pPr algn="ctr">
              <a:buNone/>
            </a:pPr>
            <a:r>
              <a:rPr lang="ru-RU" sz="3300" i="1" dirty="0" smtClean="0">
                <a:latin typeface="Times New Roman" pitchFamily="18" charset="0"/>
                <a:cs typeface="Times New Roman" pitchFamily="18" charset="0"/>
              </a:rPr>
              <a:t>Инструмент проверки</a:t>
            </a:r>
            <a:r>
              <a:rPr lang="ru-RU" sz="3300" i="1" dirty="0" smtClean="0">
                <a:latin typeface="Times New Roman" pitchFamily="18" charset="0"/>
                <a:cs typeface="Times New Roman" pitchFamily="18" charset="0"/>
              </a:rPr>
              <a:t>:</a:t>
            </a:r>
            <a:endParaRPr lang="ru-RU" sz="3300" dirty="0" smtClean="0">
              <a:latin typeface="Times New Roman" pitchFamily="18" charset="0"/>
              <a:cs typeface="Times New Roman" pitchFamily="18" charset="0"/>
            </a:endParaRPr>
          </a:p>
          <a:p>
            <a:pPr>
              <a:buFontTx/>
              <a:buNone/>
            </a:pPr>
            <a:r>
              <a:rPr lang="ru-RU" sz="3300" dirty="0" smtClean="0">
                <a:latin typeface="Times New Roman" pitchFamily="18" charset="0"/>
                <a:cs typeface="Times New Roman" pitchFamily="18" charset="0"/>
              </a:rPr>
              <a:t>1) требования к письменному и устному ответу: речевое оформление, произношение, логичность изложения; </a:t>
            </a:r>
          </a:p>
          <a:p>
            <a:pPr>
              <a:buFontTx/>
              <a:buNone/>
            </a:pPr>
            <a:r>
              <a:rPr lang="ru-RU" sz="3300" dirty="0" smtClean="0">
                <a:latin typeface="Times New Roman" pitchFamily="18" charset="0"/>
                <a:cs typeface="Times New Roman" pitchFamily="18" charset="0"/>
              </a:rPr>
              <a:t>2) модельный ответ.</a:t>
            </a:r>
          </a:p>
          <a:p>
            <a:pPr>
              <a:buFontTx/>
              <a:buNone/>
            </a:pPr>
            <a:r>
              <a:rPr lang="ru-RU" sz="3300" i="1" dirty="0" smtClean="0">
                <a:latin typeface="Times New Roman" pitchFamily="18" charset="0"/>
                <a:cs typeface="Times New Roman" pitchFamily="18" charset="0"/>
              </a:rPr>
              <a:t>3</a:t>
            </a:r>
            <a:r>
              <a:rPr lang="ru-RU" sz="3300" dirty="0" smtClean="0">
                <a:latin typeface="Times New Roman" pitchFamily="18" charset="0"/>
                <a:cs typeface="Times New Roman" pitchFamily="18" charset="0"/>
              </a:rPr>
              <a:t>) клеше.</a:t>
            </a:r>
            <a:endParaRPr lang="ru-RU" sz="3300" dirty="0" smtClean="0">
              <a:latin typeface="Times New Roman" pitchFamily="18" charset="0"/>
              <a:cs typeface="Times New Roman" pitchFamily="18" charset="0"/>
            </a:endParaRPr>
          </a:p>
          <a:p>
            <a:endParaRPr lang="ru-RU"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1143000"/>
          </a:xfrm>
        </p:spPr>
        <p:txBody>
          <a:bodyPr>
            <a:normAutofit fontScale="90000"/>
          </a:bodyPr>
          <a:lstStyle/>
          <a:p>
            <a:r>
              <a:rPr lang="ru-RU" b="1" dirty="0" smtClean="0">
                <a:solidFill>
                  <a:srgbClr val="7030A0"/>
                </a:solidFill>
              </a:rPr>
              <a:t>Какая была психологическая обстановка на уроке?</a:t>
            </a:r>
            <a:endParaRPr lang="ru-RU" b="1" dirty="0">
              <a:solidFill>
                <a:srgbClr val="7030A0"/>
              </a:solidFill>
            </a:endParaRPr>
          </a:p>
        </p:txBody>
      </p:sp>
      <p:pic>
        <p:nvPicPr>
          <p:cNvPr id="2050" name="Picture 2" descr="E:\интернат 6 декабря\P1080870.JPG"/>
          <p:cNvPicPr>
            <a:picLocks noGrp="1" noChangeAspect="1" noChangeArrowheads="1"/>
          </p:cNvPicPr>
          <p:nvPr>
            <p:ph idx="1"/>
          </p:nvPr>
        </p:nvPicPr>
        <p:blipFill>
          <a:blip r:embed="rId2" cstate="print"/>
          <a:srcRect/>
          <a:stretch>
            <a:fillRect/>
          </a:stretch>
        </p:blipFill>
        <p:spPr bwMode="auto">
          <a:xfrm>
            <a:off x="2267744" y="1772816"/>
            <a:ext cx="4536504" cy="3096344"/>
          </a:xfrm>
          <a:prstGeom prst="rect">
            <a:avLst/>
          </a:prstGeom>
          <a:noFill/>
        </p:spPr>
      </p:pic>
      <p:sp>
        <p:nvSpPr>
          <p:cNvPr id="5" name="TextBox 4"/>
          <p:cNvSpPr txBox="1"/>
          <p:nvPr/>
        </p:nvSpPr>
        <p:spPr>
          <a:xfrm>
            <a:off x="683568" y="5085184"/>
            <a:ext cx="7344816" cy="830997"/>
          </a:xfrm>
          <a:prstGeom prst="rect">
            <a:avLst/>
          </a:prstGeom>
          <a:noFill/>
        </p:spPr>
        <p:txBody>
          <a:bodyPr wrap="square" rtlCol="0">
            <a:spAutoFit/>
          </a:bodyPr>
          <a:lstStyle/>
          <a:p>
            <a:pPr>
              <a:buFontTx/>
              <a:buChar char="-"/>
            </a:pPr>
            <a:r>
              <a:rPr lang="ru-RU" sz="2400" dirty="0" smtClean="0"/>
              <a:t>д</a:t>
            </a:r>
            <a:r>
              <a:rPr lang="ru-RU" sz="2400" dirty="0" smtClean="0"/>
              <a:t>еловая обстановка;		- сотрудничество;</a:t>
            </a:r>
          </a:p>
          <a:p>
            <a:pPr>
              <a:buFontTx/>
              <a:buChar char="-"/>
            </a:pPr>
            <a:r>
              <a:rPr lang="ru-RU" sz="2400" dirty="0" smtClean="0"/>
              <a:t> в</a:t>
            </a:r>
            <a:r>
              <a:rPr lang="ru-RU" sz="2400" dirty="0" smtClean="0"/>
              <a:t>заимовыручка;			- взаимопомощь.</a:t>
            </a:r>
            <a:endParaRPr lang="ru-RU"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rPr>
              <a:t>Планируемые результаты </a:t>
            </a:r>
            <a:endParaRPr lang="ru-RU" b="1" dirty="0">
              <a:solidFill>
                <a:srgbClr val="7030A0"/>
              </a:solidFill>
            </a:endParaRPr>
          </a:p>
        </p:txBody>
      </p:sp>
      <p:sp>
        <p:nvSpPr>
          <p:cNvPr id="3" name="Содержимое 2"/>
          <p:cNvSpPr>
            <a:spLocks noGrp="1"/>
          </p:cNvSpPr>
          <p:nvPr>
            <p:ph idx="1"/>
          </p:nvPr>
        </p:nvSpPr>
        <p:spPr/>
        <p:txBody>
          <a:bodyPr/>
          <a:lstStyle/>
          <a:p>
            <a:pPr>
              <a:buNone/>
            </a:pPr>
            <a:r>
              <a:rPr lang="ru-RU" dirty="0" smtClean="0"/>
              <a:t>	1. </a:t>
            </a:r>
            <a:r>
              <a:rPr lang="ru-RU" dirty="0">
                <a:solidFill>
                  <a:srgbClr val="FF0000"/>
                </a:solidFill>
              </a:rPr>
              <a:t>П</a:t>
            </a:r>
            <a:r>
              <a:rPr lang="ru-RU" dirty="0" smtClean="0">
                <a:solidFill>
                  <a:srgbClr val="FF0000"/>
                </a:solidFill>
              </a:rPr>
              <a:t>редметные </a:t>
            </a:r>
            <a:r>
              <a:rPr lang="ru-RU" dirty="0" smtClean="0"/>
              <a:t>:</a:t>
            </a:r>
          </a:p>
          <a:p>
            <a:pPr>
              <a:buFontTx/>
              <a:buChar char="-"/>
            </a:pPr>
            <a:r>
              <a:rPr lang="ru-RU" dirty="0"/>
              <a:t>о</a:t>
            </a:r>
            <a:r>
              <a:rPr lang="ru-RU" dirty="0" smtClean="0"/>
              <a:t>бъяснять сущность возможных вариантов развития  Красноярского края;</a:t>
            </a:r>
          </a:p>
          <a:p>
            <a:pPr>
              <a:buFontTx/>
              <a:buChar char="-"/>
            </a:pPr>
            <a:r>
              <a:rPr lang="ru-RU" dirty="0"/>
              <a:t>н</a:t>
            </a:r>
            <a:r>
              <a:rPr lang="ru-RU" dirty="0" smtClean="0"/>
              <a:t>а основе анализа текста осознать особенность эпохи;</a:t>
            </a:r>
          </a:p>
          <a:p>
            <a:pPr>
              <a:buFontTx/>
              <a:buChar char="-"/>
            </a:pPr>
            <a:r>
              <a:rPr lang="ru-RU" dirty="0"/>
              <a:t>ф</a:t>
            </a:r>
            <a:r>
              <a:rPr lang="ru-RU" dirty="0" smtClean="0"/>
              <a:t>ормирование определенных понятий;</a:t>
            </a:r>
          </a:p>
          <a:p>
            <a:pPr>
              <a:buFontTx/>
              <a:buChar char="-"/>
            </a:pPr>
            <a:r>
              <a:rPr lang="ru-RU" dirty="0"/>
              <a:t>у</a:t>
            </a:r>
            <a:r>
              <a:rPr lang="ru-RU" dirty="0" smtClean="0"/>
              <a:t>мение работать с картой. </a:t>
            </a:r>
          </a:p>
          <a:p>
            <a:pPr>
              <a:buFontTx/>
              <a:buChar char="-"/>
            </a:pP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normAutofit fontScale="92500" lnSpcReduction="10000"/>
          </a:bodyPr>
          <a:lstStyle/>
          <a:p>
            <a:pPr>
              <a:buNone/>
            </a:pPr>
            <a:r>
              <a:rPr lang="ru-RU" dirty="0" smtClean="0"/>
              <a:t>2</a:t>
            </a:r>
            <a:r>
              <a:rPr lang="ru-RU" dirty="0" smtClean="0">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Метопредметные</a:t>
            </a:r>
            <a:r>
              <a:rPr lang="ru-RU" dirty="0" smtClean="0">
                <a:solidFill>
                  <a:srgbClr val="FF0000"/>
                </a:solidFill>
                <a:latin typeface="Times New Roman" pitchFamily="18" charset="0"/>
                <a:cs typeface="Times New Roman" pitchFamily="18" charset="0"/>
              </a:rPr>
              <a:t> :</a:t>
            </a:r>
          </a:p>
          <a:p>
            <a:pPr>
              <a:buFontTx/>
              <a:buChar char="-"/>
            </a:pPr>
            <a:r>
              <a:rPr lang="ru-RU" dirty="0">
                <a:latin typeface="Times New Roman" pitchFamily="18" charset="0"/>
                <a:cs typeface="Times New Roman" pitchFamily="18" charset="0"/>
              </a:rPr>
              <a:t>р</a:t>
            </a:r>
            <a:r>
              <a:rPr lang="ru-RU" dirty="0" smtClean="0">
                <a:latin typeface="Times New Roman" pitchFamily="18" charset="0"/>
                <a:cs typeface="Times New Roman" pitchFamily="18" charset="0"/>
              </a:rPr>
              <a:t>абота с различными источниками  (сравнение, обобщение, новые знания);</a:t>
            </a:r>
          </a:p>
          <a:p>
            <a:pPr>
              <a:buFontTx/>
              <a:buChar char="-"/>
            </a:pPr>
            <a:r>
              <a:rPr lang="ru-RU" dirty="0">
                <a:latin typeface="Times New Roman" pitchFamily="18" charset="0"/>
                <a:cs typeface="Times New Roman" pitchFamily="18" charset="0"/>
              </a:rPr>
              <a:t>р</a:t>
            </a:r>
            <a:r>
              <a:rPr lang="ru-RU" dirty="0" smtClean="0">
                <a:latin typeface="Times New Roman" pitchFamily="18" charset="0"/>
                <a:cs typeface="Times New Roman" pitchFamily="18" charset="0"/>
              </a:rPr>
              <a:t>аботать с статистическими данными  (сравнивать, обобщать и согласовывать);</a:t>
            </a:r>
          </a:p>
          <a:p>
            <a:pPr>
              <a:buFontTx/>
              <a:buChar char="-"/>
            </a:pPr>
            <a:r>
              <a:rPr lang="ru-RU" dirty="0">
                <a:latin typeface="Times New Roman" pitchFamily="18" charset="0"/>
                <a:cs typeface="Times New Roman" pitchFamily="18" charset="0"/>
              </a:rPr>
              <a:t>у</a:t>
            </a:r>
            <a:r>
              <a:rPr lang="ru-RU" dirty="0" smtClean="0">
                <a:latin typeface="Times New Roman" pitchFamily="18" charset="0"/>
                <a:cs typeface="Times New Roman" pitchFamily="18" charset="0"/>
              </a:rPr>
              <a:t>мение работать в группе;</a:t>
            </a:r>
          </a:p>
          <a:p>
            <a:pPr>
              <a:buFontTx/>
              <a:buChar char="-"/>
            </a:pPr>
            <a:r>
              <a:rPr lang="ru-RU" dirty="0">
                <a:latin typeface="Times New Roman" pitchFamily="18" charset="0"/>
                <a:cs typeface="Times New Roman" pitchFamily="18" charset="0"/>
              </a:rPr>
              <a:t>ч</a:t>
            </a:r>
            <a:r>
              <a:rPr lang="ru-RU" dirty="0" smtClean="0">
                <a:latin typeface="Times New Roman" pitchFamily="18" charset="0"/>
                <a:cs typeface="Times New Roman" pitchFamily="18" charset="0"/>
              </a:rPr>
              <a:t>етко, ясно излагать свои мысли;</a:t>
            </a:r>
          </a:p>
          <a:p>
            <a:pPr>
              <a:buFontTx/>
              <a:buChar char="-"/>
            </a:pPr>
            <a:r>
              <a:rPr lang="ru-RU" dirty="0">
                <a:latin typeface="Times New Roman" pitchFamily="18" charset="0"/>
                <a:cs typeface="Times New Roman" pitchFamily="18" charset="0"/>
              </a:rPr>
              <a:t>и</a:t>
            </a:r>
            <a:r>
              <a:rPr lang="ru-RU" dirty="0" smtClean="0">
                <a:latin typeface="Times New Roman" pitchFamily="18" charset="0"/>
                <a:cs typeface="Times New Roman" pitchFamily="18" charset="0"/>
              </a:rPr>
              <a:t>спользовать различные ресурсы для решения проблем;</a:t>
            </a:r>
          </a:p>
          <a:p>
            <a:pPr>
              <a:buNone/>
            </a:pPr>
            <a:r>
              <a:rPr lang="ru-RU" dirty="0" smtClean="0">
                <a:latin typeface="Times New Roman" pitchFamily="18" charset="0"/>
                <a:cs typeface="Times New Roman" pitchFamily="18" charset="0"/>
              </a:rPr>
              <a:t>3</a:t>
            </a:r>
            <a:r>
              <a:rPr lang="ru-RU" dirty="0" smtClean="0">
                <a:solidFill>
                  <a:srgbClr val="FF0000"/>
                </a:solidFill>
                <a:latin typeface="Times New Roman" pitchFamily="18" charset="0"/>
                <a:cs typeface="Times New Roman" pitchFamily="18" charset="0"/>
              </a:rPr>
              <a:t>. Личностные : </a:t>
            </a:r>
          </a:p>
          <a:p>
            <a:pPr>
              <a:buNone/>
            </a:pPr>
            <a:r>
              <a:rPr lang="ru-RU" dirty="0" smtClean="0">
                <a:latin typeface="Times New Roman" pitchFamily="18" charset="0"/>
                <a:cs typeface="Times New Roman" pitchFamily="18" charset="0"/>
              </a:rPr>
              <a:t>- формирование мировоззрения.</a:t>
            </a:r>
          </a:p>
          <a:p>
            <a:pPr>
              <a:buFontTx/>
              <a:buChar char="-"/>
            </a:pPr>
            <a:endParaRPr lang="ru-RU" dirty="0" smtClean="0"/>
          </a:p>
          <a:p>
            <a:pPr>
              <a:buFontTx/>
              <a:buChar char="-"/>
            </a:pPr>
            <a:endParaRPr lang="ru-RU" dirty="0" smtClean="0"/>
          </a:p>
          <a:p>
            <a:pPr>
              <a:buFontTx/>
              <a:buChar char="-"/>
            </a:pP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7030A0"/>
                </a:solidFill>
                <a:latin typeface="Times New Roman" pitchFamily="18" charset="0"/>
                <a:cs typeface="Times New Roman" pitchFamily="18" charset="0"/>
              </a:rPr>
              <a:t>Результат урока: </a:t>
            </a:r>
            <a:r>
              <a:rPr lang="ru-RU" dirty="0" smtClean="0"/>
              <a:t/>
            </a:r>
            <a:br>
              <a:rPr lang="ru-RU" dirty="0" smtClean="0"/>
            </a:br>
            <a:r>
              <a:rPr lang="ru-RU" sz="2000" dirty="0" smtClean="0"/>
              <a:t> (</a:t>
            </a:r>
            <a:r>
              <a:rPr lang="ru-RU" sz="2200" dirty="0" smtClean="0"/>
              <a:t>Заведующая </a:t>
            </a:r>
            <a:r>
              <a:rPr lang="ru-RU" sz="2200" dirty="0" err="1" smtClean="0"/>
              <a:t>Илимпийским</a:t>
            </a:r>
            <a:r>
              <a:rPr lang="ru-RU" sz="2200" dirty="0" smtClean="0"/>
              <a:t> методическим кабинетом   Зинаида Нелюбова)</a:t>
            </a:r>
            <a:endParaRPr lang="ru-RU" sz="2200" dirty="0"/>
          </a:p>
        </p:txBody>
      </p:sp>
      <p:sp>
        <p:nvSpPr>
          <p:cNvPr id="3" name="Содержимое 2"/>
          <p:cNvSpPr>
            <a:spLocks noGrp="1"/>
          </p:cNvSpPr>
          <p:nvPr>
            <p:ph idx="1"/>
          </p:nvPr>
        </p:nvSpPr>
        <p:spPr/>
        <p:txBody>
          <a:bodyPr>
            <a:normAutofit fontScale="62500" lnSpcReduction="20000"/>
          </a:bodyPr>
          <a:lstStyle/>
          <a:p>
            <a:pPr algn="just">
              <a:buNone/>
            </a:pPr>
            <a:r>
              <a:rPr lang="ru-RU" dirty="0" smtClean="0"/>
              <a:t>		</a:t>
            </a:r>
          </a:p>
          <a:p>
            <a:pPr algn="just">
              <a:buNone/>
            </a:pPr>
            <a:r>
              <a:rPr lang="ru-RU" dirty="0" smtClean="0"/>
              <a:t>		</a:t>
            </a:r>
            <a:r>
              <a:rPr lang="ru-RU" dirty="0" smtClean="0">
                <a:latin typeface="Times New Roman" pitchFamily="18" charset="0"/>
                <a:cs typeface="Times New Roman" pitchFamily="18" charset="0"/>
              </a:rPr>
              <a:t>6 </a:t>
            </a:r>
            <a:r>
              <a:rPr lang="ru-RU" dirty="0">
                <a:latin typeface="Times New Roman" pitchFamily="18" charset="0"/>
                <a:cs typeface="Times New Roman" pitchFamily="18" charset="0"/>
              </a:rPr>
              <a:t>декабря в Туринской средней общеобразовательной школе-интернате в рамках Краевой акции прошел </a:t>
            </a:r>
            <a:r>
              <a:rPr lang="en-US" dirty="0">
                <a:latin typeface="Times New Roman" pitchFamily="18" charset="0"/>
                <a:cs typeface="Times New Roman" pitchFamily="18" charset="0"/>
              </a:rPr>
              <a:t>V </a:t>
            </a:r>
            <a:r>
              <a:rPr lang="ru-RU" dirty="0">
                <a:latin typeface="Times New Roman" pitchFamily="18" charset="0"/>
                <a:cs typeface="Times New Roman" pitchFamily="18" charset="0"/>
              </a:rPr>
              <a:t>Уставный урок  «Наш Красноярский край: познаем и любим», посвященный 190-летию Енисейской губернии и году Российской истории. Целью акции  стала популяризация знаний региональной истории на материалах событий, связанных с образованием  Енисейской губернии, деятельностью людей, государственных и политических деятелей России, которые создавали, развивали Енисейскую губернию и Красноярский край.</a:t>
            </a:r>
          </a:p>
          <a:p>
            <a:pPr algn="just">
              <a:buNone/>
            </a:pPr>
            <a:r>
              <a:rPr lang="ru-RU" dirty="0" smtClean="0">
                <a:latin typeface="Times New Roman" pitchFamily="18" charset="0"/>
                <a:cs typeface="Times New Roman" pitchFamily="18" charset="0"/>
              </a:rPr>
              <a:t>		</a:t>
            </a:r>
          </a:p>
          <a:p>
            <a:pPr algn="just">
              <a:buNone/>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Уставный </a:t>
            </a:r>
            <a:r>
              <a:rPr lang="ru-RU" dirty="0">
                <a:latin typeface="Times New Roman" pitchFamily="18" charset="0"/>
                <a:cs typeface="Times New Roman" pitchFamily="18" charset="0"/>
              </a:rPr>
              <a:t>урок  с учащимися  9 – 11 классов  вела учитель истории Анна </a:t>
            </a:r>
            <a:r>
              <a:rPr lang="ru-RU" dirty="0" err="1">
                <a:latin typeface="Times New Roman" pitchFamily="18" charset="0"/>
                <a:cs typeface="Times New Roman" pitchFamily="18" charset="0"/>
              </a:rPr>
              <a:t>Абишева</a:t>
            </a:r>
            <a:r>
              <a:rPr lang="ru-RU" dirty="0">
                <a:latin typeface="Times New Roman" pitchFamily="18" charset="0"/>
                <a:cs typeface="Times New Roman" pitchFamily="18" charset="0"/>
              </a:rPr>
              <a:t>, высококвалифицированный педагог, построившая урок с учетом технологий </a:t>
            </a:r>
            <a:r>
              <a:rPr lang="ru-RU" dirty="0" err="1">
                <a:latin typeface="Times New Roman" pitchFamily="18" charset="0"/>
                <a:cs typeface="Times New Roman" pitchFamily="18" charset="0"/>
              </a:rPr>
              <a:t>деятельностной</a:t>
            </a:r>
            <a:r>
              <a:rPr lang="ru-RU" dirty="0">
                <a:latin typeface="Times New Roman" pitchFamily="18" charset="0"/>
                <a:cs typeface="Times New Roman" pitchFamily="18" charset="0"/>
              </a:rPr>
              <a:t> педагогики: старшеклассники продемонстрировали универсальные учебные действия работы с историческими документами, картами, работали в четырех группах, умело строили публичное выступление и формулировали  свою точку зрения.</a:t>
            </a:r>
          </a:p>
          <a:p>
            <a:pPr>
              <a:buNone/>
            </a:pP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normAutofit fontScale="70000" lnSpcReduction="20000"/>
          </a:bodyPr>
          <a:lstStyle/>
          <a:p>
            <a:pPr algn="just">
              <a:buNone/>
            </a:pPr>
            <a:r>
              <a:rPr lang="ru-RU" dirty="0" smtClean="0"/>
              <a:t>	</a:t>
            </a:r>
            <a:r>
              <a:rPr lang="ru-RU" dirty="0" smtClean="0">
                <a:latin typeface="Times New Roman" pitchFamily="18" charset="0"/>
                <a:cs typeface="Times New Roman" pitchFamily="18" charset="0"/>
              </a:rPr>
              <a:t>Интересны </a:t>
            </a:r>
            <a:r>
              <a:rPr lang="ru-RU" dirty="0">
                <a:latin typeface="Times New Roman" pitchFamily="18" charset="0"/>
                <a:cs typeface="Times New Roman" pitchFamily="18" charset="0"/>
              </a:rPr>
              <a:t>и содержательны были сообщения участников Уставного урока, первым у карты выступил </a:t>
            </a:r>
            <a:r>
              <a:rPr lang="ru-RU" b="1" dirty="0">
                <a:latin typeface="Times New Roman" pitchFamily="18" charset="0"/>
                <a:cs typeface="Times New Roman" pitchFamily="18" charset="0"/>
              </a:rPr>
              <a:t>Валерий </a:t>
            </a:r>
            <a:r>
              <a:rPr lang="ru-RU" b="1" dirty="0" err="1">
                <a:latin typeface="Times New Roman" pitchFamily="18" charset="0"/>
                <a:cs typeface="Times New Roman" pitchFamily="18" charset="0"/>
              </a:rPr>
              <a:t>Удыгир</a:t>
            </a:r>
            <a:r>
              <a:rPr lang="ru-RU" b="1" dirty="0">
                <a:latin typeface="Times New Roman" pitchFamily="18" charset="0"/>
                <a:cs typeface="Times New Roman" pitchFamily="18" charset="0"/>
              </a:rPr>
              <a:t>,</a:t>
            </a:r>
            <a:r>
              <a:rPr lang="ru-RU" dirty="0">
                <a:latin typeface="Times New Roman" pitchFamily="18" charset="0"/>
                <a:cs typeface="Times New Roman" pitchFamily="18" charset="0"/>
              </a:rPr>
              <a:t> рассказавший в том числе о времени и обстоятельствах рождения Енисейской губернии: 22 января 1822 г. вышел указ Александра </a:t>
            </a:r>
            <a:r>
              <a:rPr lang="en-US" dirty="0">
                <a:latin typeface="Times New Roman" pitchFamily="18" charset="0"/>
                <a:cs typeface="Times New Roman" pitchFamily="18" charset="0"/>
              </a:rPr>
              <a:t>I</a:t>
            </a:r>
            <a:r>
              <a:rPr lang="ru-RU" dirty="0">
                <a:latin typeface="Times New Roman" pitchFamily="18" charset="0"/>
                <a:cs typeface="Times New Roman" pitchFamily="18" charset="0"/>
              </a:rPr>
              <a:t>, согласно которому Сибирь была разделена на два генерал-губернаторства: </a:t>
            </a:r>
            <a:r>
              <a:rPr lang="ru-RU" dirty="0" err="1">
                <a:latin typeface="Times New Roman" pitchFamily="18" charset="0"/>
                <a:cs typeface="Times New Roman" pitchFamily="18" charset="0"/>
              </a:rPr>
              <a:t>Западно-Сибирское</a:t>
            </a:r>
            <a:r>
              <a:rPr lang="ru-RU" dirty="0">
                <a:latin typeface="Times New Roman" pitchFamily="18" charset="0"/>
                <a:cs typeface="Times New Roman" pitchFamily="18" charset="0"/>
              </a:rPr>
              <a:t> и Восточно-Сибирское.22 июня 1822 года был утвержден проект Михаила Михайловича Сперанского «Учреждения для управления сибирских губерний». По положению этого проекта и была основана Енисейская губерния</a:t>
            </a:r>
            <a:r>
              <a:rPr lang="ru-RU" dirty="0" smtClean="0">
                <a:latin typeface="Times New Roman" pitchFamily="18" charset="0"/>
                <a:cs typeface="Times New Roman" pitchFamily="18" charset="0"/>
              </a:rPr>
              <a:t>.</a:t>
            </a:r>
          </a:p>
          <a:p>
            <a:pPr algn="just">
              <a:buNone/>
            </a:pPr>
            <a:endParaRPr lang="ru-RU" dirty="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Енисейская губерния занимала серединное положение в Российской империи. Очень отдалена от центра, т.е. является периферией, ее территория превышает территорию многих европейских стран, на ее территории можно разместить 77 московских областей. Первым губернатором Енисейской губернии был Александр Петрович Степанов.</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ormAutofit fontScale="32500" lnSpcReduction="20000"/>
          </a:bodyPr>
          <a:lstStyle/>
          <a:p>
            <a:pPr algn="just">
              <a:buNone/>
            </a:pPr>
            <a:r>
              <a:rPr lang="ru-RU" dirty="0" smtClean="0"/>
              <a:t>		</a:t>
            </a:r>
            <a:r>
              <a:rPr lang="ru-RU" sz="5500" dirty="0" smtClean="0">
                <a:latin typeface="Times New Roman" pitchFamily="18" charset="0"/>
                <a:cs typeface="Times New Roman" pitchFamily="18" charset="0"/>
              </a:rPr>
              <a:t>О </a:t>
            </a:r>
            <a:r>
              <a:rPr lang="ru-RU" sz="5500" dirty="0">
                <a:latin typeface="Times New Roman" pitchFamily="18" charset="0"/>
                <a:cs typeface="Times New Roman" pitchFamily="18" charset="0"/>
              </a:rPr>
              <a:t>переселенческом движении во время аграрной реформы Столыпина рассказала </a:t>
            </a:r>
            <a:r>
              <a:rPr lang="ru-RU" sz="5500" b="1" dirty="0">
                <a:latin typeface="Times New Roman" pitchFamily="18" charset="0"/>
                <a:cs typeface="Times New Roman" pitchFamily="18" charset="0"/>
              </a:rPr>
              <a:t>Валерия Федорова</a:t>
            </a:r>
            <a:r>
              <a:rPr lang="ru-RU" sz="5500" dirty="0">
                <a:latin typeface="Times New Roman" pitchFamily="18" charset="0"/>
                <a:cs typeface="Times New Roman" pitchFamily="18" charset="0"/>
              </a:rPr>
              <a:t>: «В конце XIX – начале XX века одним из важнейших явлений социально-экономической жизни Российской империи стало организованное переселение крестьянского населения за Урал – на обширные и свободные территории Сибири, Дальнего Востока, Казахстана и Средней </a:t>
            </a:r>
            <a:r>
              <a:rPr lang="ru-RU" sz="5500" dirty="0" err="1">
                <a:latin typeface="Times New Roman" pitchFamily="18" charset="0"/>
                <a:cs typeface="Times New Roman" pitchFamily="18" charset="0"/>
              </a:rPr>
              <a:t>Азии.Затронули</a:t>
            </a:r>
            <a:r>
              <a:rPr lang="ru-RU" sz="5500" dirty="0">
                <a:latin typeface="Times New Roman" pitchFamily="18" charset="0"/>
                <a:cs typeface="Times New Roman" pitchFamily="18" charset="0"/>
              </a:rPr>
              <a:t> эти процессы и наш регион. Енисейская губерния стала одной из первых сибирских губерний, открытых для переселения. При этом переселение в нее не прекращалось до начала Первой мировой войны и к 1914 году  переселенцы уже составляли более половины жителей губернии. А если учитывать беженцев военного времени, миграцию населения в годы Гражданской войны и первые годы советской власти, можно сказать, что переселенческие процессы продолжались здесь непрерывно до середины 1920-х гг., если не более, оказав огромное влияние на различные сферы жизни территории – экономическую, социальную, культурную, национальную. Наибольший всплеск переселенческой активности, как в Енисейской губернии, так и в целом по Сибири приходится на время </a:t>
            </a:r>
            <a:r>
              <a:rPr lang="ru-RU" sz="5500" dirty="0" err="1">
                <a:latin typeface="Times New Roman" pitchFamily="18" charset="0"/>
                <a:cs typeface="Times New Roman" pitchFamily="18" charset="0"/>
              </a:rPr>
              <a:t>столыпинской</a:t>
            </a:r>
            <a:r>
              <a:rPr lang="ru-RU" sz="5500" dirty="0">
                <a:latin typeface="Times New Roman" pitchFamily="18" charset="0"/>
                <a:cs typeface="Times New Roman" pitchFamily="18" charset="0"/>
              </a:rPr>
              <a:t> аграрной реформы. Переселенческое движение в этот период охватывает 47 губерний выхода, по сравнению с 17-ю губерниями в конце XIX века. А по данным Переселенческого управления за один только 1908 г. железной дорогой в Сибирь было перевезено более 750 тысяч переселенцев, тогда как  с 1885 по 1896 гг. за Урал переместилось только 469275 человек».</a:t>
            </a:r>
          </a:p>
          <a:p>
            <a:pPr algn="just"/>
            <a:endParaRPr lang="ru-RU" sz="5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ormAutofit fontScale="55000" lnSpcReduction="20000"/>
          </a:bodyPr>
          <a:lstStyle/>
          <a:p>
            <a:pPr algn="just">
              <a:buNone/>
            </a:pPr>
            <a:r>
              <a:rPr lang="ru-RU" dirty="0" smtClean="0"/>
              <a:t>		</a:t>
            </a:r>
            <a:r>
              <a:rPr lang="ru-RU" dirty="0" smtClean="0">
                <a:latin typeface="Times New Roman" pitchFamily="18" charset="0"/>
                <a:cs typeface="Times New Roman" pitchFamily="18" charset="0"/>
              </a:rPr>
              <a:t>Это </a:t>
            </a:r>
            <a:r>
              <a:rPr lang="ru-RU" dirty="0">
                <a:latin typeface="Times New Roman" pitchFamily="18" charset="0"/>
                <a:cs typeface="Times New Roman" pitchFamily="18" charset="0"/>
              </a:rPr>
              <a:t>исследование  дополнила Полина </a:t>
            </a:r>
            <a:r>
              <a:rPr lang="ru-RU" dirty="0" err="1">
                <a:latin typeface="Times New Roman" pitchFamily="18" charset="0"/>
                <a:cs typeface="Times New Roman" pitchFamily="18" charset="0"/>
              </a:rPr>
              <a:t>Кузакова</a:t>
            </a:r>
            <a:r>
              <a:rPr lang="ru-RU" dirty="0">
                <a:latin typeface="Times New Roman" pitchFamily="18" charset="0"/>
                <a:cs typeface="Times New Roman" pitchFamily="18" charset="0"/>
              </a:rPr>
              <a:t>, рассказавшая о П. Столыпине: «Инициатор реформы -  выдающийся российский государственный деятель Петр Аркадьевич Столыпин - родился 2 апреля 1862 г. в дворянской семье. Учился на физико-математическом факультете Санкт-Петербургского университета. Окончив его, занимал различные посты на государственной службе, в том числе был губернатором Гродненской и Саратовской губерний.  В 1906 г. назначен министром внутренних дел и председателем Совета министров. Находился на посту председателя Совета министров до 1911 г. </a:t>
            </a:r>
          </a:p>
          <a:p>
            <a:pPr algn="just">
              <a:buNone/>
            </a:pPr>
            <a:r>
              <a:rPr lang="ru-RU" dirty="0" smtClean="0">
                <a:latin typeface="Times New Roman" pitchFamily="18" charset="0"/>
                <a:cs typeface="Times New Roman" pitchFamily="18" charset="0"/>
              </a:rPr>
              <a:t>		</a:t>
            </a:r>
          </a:p>
          <a:p>
            <a:pPr algn="just">
              <a:buNone/>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1906 г. П.А. Столыпин провозгласил курс на проведение социально-политических и экономических реформ, важнейшей из которых была реформа крестьянского надельного землевладения, направленная на ликвидацию крестьянского малоземелья, повышение интенсивности хозяйственной деятельности крестьянства на основе частной собственности на землю, увеличение товарности крестьянского хозяйства. Для достижения этих целей Указом от 9 ноября 1906 г. разрешался выход  из крестьянской </a:t>
            </a:r>
            <a:r>
              <a:rPr lang="ru-RU" dirty="0" err="1">
                <a:latin typeface="Times New Roman" pitchFamily="18" charset="0"/>
                <a:cs typeface="Times New Roman" pitchFamily="18" charset="0"/>
              </a:rPr>
              <a:t>общины.Составной</a:t>
            </a:r>
            <a:r>
              <a:rPr lang="ru-RU" dirty="0">
                <a:latin typeface="Times New Roman" pitchFamily="18" charset="0"/>
                <a:cs typeface="Times New Roman" pitchFamily="18" charset="0"/>
              </a:rPr>
              <a:t> частью аграрной реформы стала переселенческая политика, которая должна была как разрешить наиболее острые задачи внутреннего развития России - освоить незаселенные окраинные земли и ликвидировать сельское перенаселение в Европейской России, так и смягчить последствия самой реформы - разрушения крестьянской общины, капитализации деревни.</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361459"/>
          </a:xfrm>
        </p:spPr>
        <p:txBody>
          <a:bodyPr>
            <a:normAutofit fontScale="77500" lnSpcReduction="20000"/>
          </a:bodyPr>
          <a:lstStyle/>
          <a:p>
            <a:pPr algn="just">
              <a:buNone/>
            </a:pPr>
            <a:r>
              <a:rPr lang="ru-RU" dirty="0" smtClean="0"/>
              <a:t>		</a:t>
            </a:r>
            <a:r>
              <a:rPr lang="ru-RU" dirty="0" smtClean="0">
                <a:latin typeface="Times New Roman" pitchFamily="18" charset="0"/>
                <a:cs typeface="Times New Roman" pitchFamily="18" charset="0"/>
              </a:rPr>
              <a:t>От </a:t>
            </a:r>
            <a:r>
              <a:rPr lang="ru-RU" dirty="0">
                <a:latin typeface="Times New Roman" pitchFamily="18" charset="0"/>
                <a:cs typeface="Times New Roman" pitchFamily="18" charset="0"/>
              </a:rPr>
              <a:t>организованного переселения конца XIX и первых годов XX вв. переселенческая политика П.А. Столыпина отличалась большей продуманностью и привлекательностью для самих переселенцев. Так, все вопросы, связанные с переселением, подробно объяснялись в специально издаваемых для крестьянского населения печатных изданиях. Для переселенцев также вводились различные  ссуды - от льготного железнодорожного проезда до ссуды на </a:t>
            </a:r>
            <a:r>
              <a:rPr lang="ru-RU" dirty="0" err="1">
                <a:latin typeface="Times New Roman" pitchFamily="18" charset="0"/>
                <a:cs typeface="Times New Roman" pitchFamily="18" charset="0"/>
              </a:rPr>
              <a:t>домообзаведение</a:t>
            </a:r>
            <a:r>
              <a:rPr lang="ru-RU" dirty="0">
                <a:latin typeface="Times New Roman" pitchFamily="18" charset="0"/>
                <a:cs typeface="Times New Roman" pitchFamily="18" charset="0"/>
              </a:rPr>
              <a:t>, что позволило переселяться на новые земли и наиболее неимущим представителям крестьянского населения, а не только середнякам, как раньше. На местах заселения во избежание каких-либо земельных конфликтов со старожильческим населением переселенцам отводились специальные участки, выделенные для этих целей из казенных и кабинетных земель.</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Тема урока:</a:t>
            </a:r>
            <a:endParaRPr lang="ru-RU" b="1" dirty="0"/>
          </a:p>
        </p:txBody>
      </p:sp>
      <p:sp>
        <p:nvSpPr>
          <p:cNvPr id="3" name="Содержимое 2"/>
          <p:cNvSpPr>
            <a:spLocks noGrp="1"/>
          </p:cNvSpPr>
          <p:nvPr>
            <p:ph idx="1"/>
          </p:nvPr>
        </p:nvSpPr>
        <p:spPr/>
        <p:txBody>
          <a:bodyPr>
            <a:normAutofit/>
          </a:bodyPr>
          <a:lstStyle/>
          <a:p>
            <a:pPr algn="ctr">
              <a:buNone/>
            </a:pPr>
            <a:r>
              <a:rPr lang="ru-RU" sz="4800" b="1" dirty="0" smtClean="0">
                <a:solidFill>
                  <a:srgbClr val="FF0000"/>
                </a:solidFill>
                <a:latin typeface="Times New Roman" pitchFamily="18" charset="0"/>
                <a:cs typeface="Times New Roman" pitchFamily="18" charset="0"/>
              </a:rPr>
              <a:t>«Енисейская губерния: источники модернизации»</a:t>
            </a:r>
            <a:endParaRPr lang="ru-RU" sz="4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1"/>
            <a:ext cx="8229600" cy="1224135"/>
          </a:xfrm>
        </p:spPr>
        <p:txBody>
          <a:bodyPr>
            <a:normAutofit fontScale="70000" lnSpcReduction="20000"/>
          </a:bodyPr>
          <a:lstStyle/>
          <a:p>
            <a:pPr algn="just">
              <a:buNone/>
            </a:pPr>
            <a:r>
              <a:rPr lang="ru-RU" dirty="0" smtClean="0"/>
              <a:t>		Об </a:t>
            </a:r>
            <a:r>
              <a:rPr lang="ru-RU" dirty="0"/>
              <a:t>этих и других аспектах </a:t>
            </a:r>
            <a:r>
              <a:rPr lang="ru-RU" dirty="0" err="1"/>
              <a:t>столыпинской</a:t>
            </a:r>
            <a:r>
              <a:rPr lang="ru-RU" dirty="0"/>
              <a:t> переселенческой политики рассказывают документы, находящиеся на хранении в краевом государственном казенном учреждении «Государственный архив Красноярского края».</a:t>
            </a:r>
          </a:p>
          <a:p>
            <a:endParaRPr lang="ru-RU" dirty="0"/>
          </a:p>
        </p:txBody>
      </p:sp>
      <p:pic>
        <p:nvPicPr>
          <p:cNvPr id="4" name="Рисунок 3" descr="C:\Documents and Settings\nelyubovazn\Рабочий стол\интернат 6 декабря\P1080883.JPG"/>
          <p:cNvPicPr/>
          <p:nvPr/>
        </p:nvPicPr>
        <p:blipFill>
          <a:blip r:embed="rId2" cstate="print"/>
          <a:srcRect t="19231" b="13248"/>
          <a:stretch>
            <a:fillRect/>
          </a:stretch>
        </p:blipFill>
        <p:spPr bwMode="auto">
          <a:xfrm>
            <a:off x="1601787" y="1924050"/>
            <a:ext cx="5940425" cy="300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normAutofit fontScale="92500" lnSpcReduction="10000"/>
          </a:bodyPr>
          <a:lstStyle/>
          <a:p>
            <a:pPr>
              <a:buNone/>
            </a:pPr>
            <a:r>
              <a:rPr lang="ru-RU" dirty="0" smtClean="0"/>
              <a:t>		</a:t>
            </a:r>
            <a:r>
              <a:rPr lang="ru-RU" dirty="0" smtClean="0">
                <a:latin typeface="Times New Roman" pitchFamily="18" charset="0"/>
                <a:cs typeface="Times New Roman" pitchFamily="18" charset="0"/>
              </a:rPr>
              <a:t>Представили </a:t>
            </a:r>
            <a:r>
              <a:rPr lang="ru-RU" dirty="0">
                <a:latin typeface="Times New Roman" pitchFamily="18" charset="0"/>
                <a:cs typeface="Times New Roman" pitchFamily="18" charset="0"/>
              </a:rPr>
              <a:t>свои исследования от имени группы </a:t>
            </a:r>
            <a:r>
              <a:rPr lang="ru-RU" b="1" dirty="0">
                <a:latin typeface="Times New Roman" pitchFamily="18" charset="0"/>
                <a:cs typeface="Times New Roman" pitchFamily="18" charset="0"/>
              </a:rPr>
              <a:t>Дина Кузнецова, Алена </a:t>
            </a:r>
            <a:r>
              <a:rPr lang="ru-RU" b="1" dirty="0" err="1">
                <a:latin typeface="Times New Roman" pitchFamily="18" charset="0"/>
                <a:cs typeface="Times New Roman" pitchFamily="18" charset="0"/>
              </a:rPr>
              <a:t>Игрова</a:t>
            </a:r>
            <a:r>
              <a:rPr lang="ru-RU" b="1" dirty="0">
                <a:latin typeface="Times New Roman" pitchFamily="18" charset="0"/>
                <a:cs typeface="Times New Roman" pitchFamily="18" charset="0"/>
              </a:rPr>
              <a:t>, Денис Сотников, Валентина  </a:t>
            </a:r>
            <a:r>
              <a:rPr lang="ru-RU" b="1" dirty="0" err="1">
                <a:latin typeface="Times New Roman" pitchFamily="18" charset="0"/>
                <a:cs typeface="Times New Roman" pitchFamily="18" charset="0"/>
              </a:rPr>
              <a:t>Эмидак</a:t>
            </a:r>
            <a:r>
              <a:rPr lang="ru-RU" b="1" dirty="0">
                <a:latin typeface="Times New Roman" pitchFamily="18" charset="0"/>
                <a:cs typeface="Times New Roman" pitchFamily="18" charset="0"/>
              </a:rPr>
              <a:t>, Лидия </a:t>
            </a:r>
            <a:r>
              <a:rPr lang="ru-RU" b="1" dirty="0" err="1">
                <a:latin typeface="Times New Roman" pitchFamily="18" charset="0"/>
                <a:cs typeface="Times New Roman" pitchFamily="18" charset="0"/>
              </a:rPr>
              <a:t>Удыгир</a:t>
            </a:r>
            <a:r>
              <a:rPr lang="ru-RU" b="1" dirty="0">
                <a:latin typeface="Times New Roman" pitchFamily="18" charset="0"/>
                <a:cs typeface="Times New Roman" pitchFamily="18" charset="0"/>
              </a:rPr>
              <a:t>, Ирина </a:t>
            </a:r>
            <a:r>
              <a:rPr lang="ru-RU" b="1" dirty="0" err="1">
                <a:latin typeface="Times New Roman" pitchFamily="18" charset="0"/>
                <a:cs typeface="Times New Roman" pitchFamily="18" charset="0"/>
              </a:rPr>
              <a:t>Тасачи</a:t>
            </a:r>
            <a:r>
              <a:rPr lang="ru-RU" dirty="0">
                <a:latin typeface="Times New Roman" pitchFamily="18" charset="0"/>
                <a:cs typeface="Times New Roman" pitchFamily="18" charset="0"/>
              </a:rPr>
              <a:t> – они анализировали статистику динамики населения Енисейской губернии и особенность ее положения в Российской империи, говорили о роли строительства железной дороги, развития пароходства на Енисее, о роли золотодобычи в экономике Енисейской губернии, об индустриализации Красноярского края в годы Великой Отечественной войны и послевоенный период. </a:t>
            </a:r>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7030A0"/>
                </a:solidFill>
                <a:latin typeface="Times New Roman" pitchFamily="18" charset="0"/>
                <a:cs typeface="Times New Roman" pitchFamily="18" charset="0"/>
              </a:rPr>
              <a:t>Выступление Дениса Сотникова</a:t>
            </a:r>
          </a:p>
        </p:txBody>
      </p:sp>
      <p:pic>
        <p:nvPicPr>
          <p:cNvPr id="4" name="Содержимое 3" descr="C:\Documents and Settings\nelyubovazn\Рабочий стол\интернат 6 декабря\P1080892.JPG"/>
          <p:cNvPicPr>
            <a:picLocks noGrp="1"/>
          </p:cNvPicPr>
          <p:nvPr>
            <p:ph idx="1"/>
          </p:nvPr>
        </p:nvPicPr>
        <p:blipFill>
          <a:blip r:embed="rId2" cstate="print"/>
          <a:srcRect t="22222"/>
          <a:stretch>
            <a:fillRect/>
          </a:stretch>
        </p:blipFill>
        <p:spPr bwMode="auto">
          <a:xfrm>
            <a:off x="1602278" y="2130434"/>
            <a:ext cx="5939444" cy="34654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642194"/>
          </a:xfrm>
        </p:spPr>
        <p:txBody>
          <a:bodyPr>
            <a:normAutofit fontScale="90000"/>
          </a:bodyPr>
          <a:lstStyle/>
          <a:p>
            <a:r>
              <a:rPr lang="ru-RU" sz="3100" b="1" dirty="0">
                <a:solidFill>
                  <a:srgbClr val="7030A0"/>
                </a:solidFill>
                <a:latin typeface="Times New Roman" pitchFamily="18" charset="0"/>
                <a:cs typeface="Times New Roman" pitchFamily="18" charset="0"/>
              </a:rPr>
              <a:t>Уставный урок сопровождала презентация, созданная участником урока старшеклассником Эдуардом </a:t>
            </a:r>
            <a:r>
              <a:rPr lang="ru-RU" sz="3100" b="1" dirty="0" err="1">
                <a:solidFill>
                  <a:srgbClr val="7030A0"/>
                </a:solidFill>
                <a:latin typeface="Times New Roman" pitchFamily="18" charset="0"/>
                <a:cs typeface="Times New Roman" pitchFamily="18" charset="0"/>
              </a:rPr>
              <a:t>Увачаном</a:t>
            </a:r>
            <a:r>
              <a:rPr lang="ru-RU" sz="3100" b="1" dirty="0">
                <a:solidFill>
                  <a:srgbClr val="7030A0"/>
                </a:solidFill>
                <a:latin typeface="Times New Roman" pitchFamily="18" charset="0"/>
                <a:cs typeface="Times New Roman" pitchFamily="18" charset="0"/>
              </a:rPr>
              <a:t>.</a:t>
            </a:r>
            <a:r>
              <a:rPr lang="ru-RU" dirty="0"/>
              <a:t/>
            </a:r>
            <a:br>
              <a:rPr lang="ru-RU" dirty="0"/>
            </a:br>
            <a:r>
              <a:rPr lang="ru-RU" dirty="0"/>
              <a:t> </a:t>
            </a:r>
            <a:br>
              <a:rPr lang="ru-RU" dirty="0"/>
            </a:br>
            <a:endParaRPr lang="ru-RU" dirty="0"/>
          </a:p>
        </p:txBody>
      </p:sp>
      <p:pic>
        <p:nvPicPr>
          <p:cNvPr id="4" name="Содержимое 3" descr="C:\Documents and Settings\nelyubovazn\Рабочий стол\интернат 6 декабря\P1080903.JPG"/>
          <p:cNvPicPr>
            <a:picLocks noGrp="1"/>
          </p:cNvPicPr>
          <p:nvPr>
            <p:ph idx="1"/>
          </p:nvPr>
        </p:nvPicPr>
        <p:blipFill>
          <a:blip r:embed="rId2" cstate="print"/>
          <a:srcRect t="10470" b="16880"/>
          <a:stretch>
            <a:fillRect/>
          </a:stretch>
        </p:blipFill>
        <p:spPr bwMode="auto">
          <a:xfrm>
            <a:off x="1602278" y="2244677"/>
            <a:ext cx="5939444" cy="32370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548680"/>
            <a:ext cx="8229600" cy="5577483"/>
          </a:xfrm>
        </p:spPr>
        <p:txBody>
          <a:bodyPr>
            <a:normAutofit fontScale="92500" lnSpcReduction="20000"/>
          </a:bodyPr>
          <a:lstStyle/>
          <a:p>
            <a:pPr algn="just">
              <a:buNone/>
            </a:pPr>
            <a:r>
              <a:rPr lang="ru-RU" b="1" dirty="0" smtClean="0"/>
              <a:t>		</a:t>
            </a:r>
            <a:r>
              <a:rPr lang="ru-RU" b="1" dirty="0" smtClean="0">
                <a:solidFill>
                  <a:srgbClr val="7030A0"/>
                </a:solidFill>
              </a:rPr>
              <a:t>Ответом </a:t>
            </a:r>
            <a:r>
              <a:rPr lang="ru-RU" b="1" dirty="0">
                <a:solidFill>
                  <a:srgbClr val="7030A0"/>
                </a:solidFill>
              </a:rPr>
              <a:t>на вопрос учителя: Какие предложения по модернизации вы бы внесли, чтобы решить проблему периферийности? Какие факторы, источники могут способствовать модернизации края? Прозвучали следующие тезисы:</a:t>
            </a:r>
          </a:p>
          <a:p>
            <a:pPr algn="just">
              <a:buNone/>
            </a:pPr>
            <a:r>
              <a:rPr lang="ru-RU" b="1" dirty="0"/>
              <a:t> </a:t>
            </a:r>
            <a:endParaRPr lang="ru-RU" dirty="0"/>
          </a:p>
          <a:p>
            <a:pPr algn="just">
              <a:buNone/>
            </a:pPr>
            <a:r>
              <a:rPr lang="ru-RU" b="1" dirty="0" smtClean="0"/>
              <a:t>		1 </a:t>
            </a:r>
            <a:r>
              <a:rPr lang="ru-RU" b="1" dirty="0"/>
              <a:t>группа:</a:t>
            </a:r>
            <a:r>
              <a:rPr lang="ru-RU" dirty="0"/>
              <a:t> На наш взгляд, сегодня необходима поддержка среднего класса государством. Например – льготные кредиты;</a:t>
            </a:r>
          </a:p>
          <a:p>
            <a:pPr algn="just">
              <a:buNone/>
            </a:pPr>
            <a:r>
              <a:rPr lang="ru-RU" dirty="0" smtClean="0"/>
              <a:t>		Земля </a:t>
            </a:r>
            <a:r>
              <a:rPr lang="ru-RU" dirty="0"/>
              <a:t>удовольствие дорогое. Поэтому тем, кто решил заняться фермерским хозяйством она должна стать доступной.</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fontScale="77500" lnSpcReduction="20000"/>
          </a:bodyPr>
          <a:lstStyle/>
          <a:p>
            <a:pPr algn="just"/>
            <a:r>
              <a:rPr lang="ru-RU" b="1" dirty="0"/>
              <a:t>2 группа</a:t>
            </a:r>
            <a:r>
              <a:rPr lang="ru-RU" dirty="0"/>
              <a:t>: </a:t>
            </a:r>
            <a:r>
              <a:rPr lang="ru-RU" dirty="0">
                <a:latin typeface="Times New Roman" pitchFamily="18" charset="0"/>
                <a:cs typeface="Times New Roman" pitchFamily="18" charset="0"/>
              </a:rPr>
              <a:t>Больше внедрять новую технику, новые технологии, достижения науки, которая должна служить дальнейшему развитию экономики.</a:t>
            </a:r>
          </a:p>
          <a:p>
            <a:pPr algn="just"/>
            <a:r>
              <a:rPr lang="ru-RU" dirty="0">
                <a:latin typeface="Times New Roman" pitchFamily="18" charset="0"/>
                <a:cs typeface="Times New Roman" pitchFamily="18" charset="0"/>
              </a:rPr>
              <a:t>Увеличить число учебных заведений по подготовке кадров для периферии. Квалифицированные менеджеры, предприниматели наполнят рынок качественными товарами.</a:t>
            </a:r>
          </a:p>
          <a:p>
            <a:pPr algn="just"/>
            <a:r>
              <a:rPr lang="ru-RU" b="1" dirty="0">
                <a:latin typeface="Times New Roman" pitchFamily="18" charset="0"/>
                <a:cs typeface="Times New Roman" pitchFamily="18" charset="0"/>
              </a:rPr>
              <a:t>3 группа: </a:t>
            </a:r>
            <a:r>
              <a:rPr lang="ru-RU" dirty="0">
                <a:latin typeface="Times New Roman" pitchFamily="18" charset="0"/>
                <a:cs typeface="Times New Roman" pitchFamily="18" charset="0"/>
              </a:rPr>
              <a:t>Больше строить, открывать в крае предприятий, чтобы закрыть вопрос о безработице. Делать качественную рекламу, важную для принятия экономических решений в интересах людей. Кто владеет информацией, тот владеет миром.</a:t>
            </a:r>
          </a:p>
          <a:p>
            <a:pPr algn="just"/>
            <a:r>
              <a:rPr lang="ru-RU" b="1" dirty="0">
                <a:latin typeface="Times New Roman" pitchFamily="18" charset="0"/>
                <a:cs typeface="Times New Roman" pitchFamily="18" charset="0"/>
              </a:rPr>
              <a:t>4 группа:</a:t>
            </a:r>
            <a:r>
              <a:rPr lang="ru-RU" dirty="0">
                <a:latin typeface="Times New Roman" pitchFamily="18" charset="0"/>
                <a:cs typeface="Times New Roman" pitchFamily="18" charset="0"/>
              </a:rPr>
              <a:t> Бережно расходовать природные ресурсы – лес, нефть, воду, воздух, растительный и животный мир.   </a:t>
            </a:r>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7"/>
            <a:ext cx="8229600" cy="2088232"/>
          </a:xfrm>
        </p:spPr>
        <p:txBody>
          <a:bodyPr>
            <a:normAutofit fontScale="70000" lnSpcReduction="20000"/>
          </a:bodyPr>
          <a:lstStyle/>
          <a:p>
            <a:pPr algn="just">
              <a:buNone/>
            </a:pPr>
            <a:r>
              <a:rPr lang="ru-RU" dirty="0" smtClean="0"/>
              <a:t>		</a:t>
            </a:r>
            <a:r>
              <a:rPr lang="ru-RU" dirty="0" smtClean="0">
                <a:latin typeface="Times New Roman" pitchFamily="18" charset="0"/>
                <a:cs typeface="Times New Roman" pitchFamily="18" charset="0"/>
              </a:rPr>
              <a:t>Глава </a:t>
            </a:r>
            <a:r>
              <a:rPr lang="ru-RU" dirty="0">
                <a:latin typeface="Times New Roman" pitchFamily="18" charset="0"/>
                <a:cs typeface="Times New Roman" pitchFamily="18" charset="0"/>
              </a:rPr>
              <a:t>Эвенкийского муниципального района Петр  Иванович Суворов, принимавший участие в Уставном уроке, отвечал на вопросы старшеклассников и рассказывал   будущем развитии нашей Эвенкии в составе  Красноярского края, о  факторах и условиях, необходимых для модернизации Красноярского края в </a:t>
            </a:r>
            <a:r>
              <a:rPr lang="en-US" dirty="0">
                <a:latin typeface="Times New Roman" pitchFamily="18" charset="0"/>
                <a:cs typeface="Times New Roman" pitchFamily="18" charset="0"/>
              </a:rPr>
              <a:t>XXI</a:t>
            </a:r>
            <a:r>
              <a:rPr lang="ru-RU" dirty="0">
                <a:latin typeface="Times New Roman" pitchFamily="18" charset="0"/>
                <a:cs typeface="Times New Roman" pitchFamily="18" charset="0"/>
              </a:rPr>
              <a:t> в. и превращения его в центр процессов модернизации.</a:t>
            </a:r>
          </a:p>
          <a:p>
            <a:endParaRPr lang="ru-RU" dirty="0"/>
          </a:p>
        </p:txBody>
      </p:sp>
      <p:pic>
        <p:nvPicPr>
          <p:cNvPr id="5" name="Picture 2" descr="E:\интернат 6 декабря\P1080875.JPG"/>
          <p:cNvPicPr>
            <a:picLocks noChangeAspect="1" noChangeArrowheads="1"/>
          </p:cNvPicPr>
          <p:nvPr/>
        </p:nvPicPr>
        <p:blipFill>
          <a:blip r:embed="rId2" cstate="print"/>
          <a:srcRect/>
          <a:stretch>
            <a:fillRect/>
          </a:stretch>
        </p:blipFill>
        <p:spPr bwMode="auto">
          <a:xfrm>
            <a:off x="1763688" y="2996952"/>
            <a:ext cx="5105540" cy="331236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fontScale="90000"/>
          </a:bodyPr>
          <a:lstStyle/>
          <a:p>
            <a:r>
              <a:rPr lang="ru-RU" b="1" dirty="0" smtClean="0">
                <a:solidFill>
                  <a:srgbClr val="7030A0"/>
                </a:solidFill>
                <a:latin typeface="Times New Roman" pitchFamily="18" charset="0"/>
                <a:cs typeface="Times New Roman" pitchFamily="18" charset="0"/>
              </a:rPr>
              <a:t>Что удалось или не удалось сделать на уроке?</a:t>
            </a:r>
            <a:endParaRPr lang="ru-RU" b="1"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20000"/>
          </a:bodyPr>
          <a:lstStyle/>
          <a:p>
            <a:pPr algn="ctr">
              <a:buNone/>
            </a:pPr>
            <a:r>
              <a:rPr lang="ru-RU" dirty="0" smtClean="0"/>
              <a:t>Удалось: </a:t>
            </a:r>
          </a:p>
          <a:p>
            <a:pPr>
              <a:buNone/>
            </a:pPr>
            <a:r>
              <a:rPr lang="ru-RU" dirty="0" smtClean="0"/>
              <a:t>1. </a:t>
            </a:r>
            <a:r>
              <a:rPr lang="ru-RU" dirty="0" smtClean="0">
                <a:latin typeface="Times New Roman" pitchFamily="18" charset="0"/>
                <a:cs typeface="Times New Roman" pitchFamily="18" charset="0"/>
              </a:rPr>
              <a:t>Добиться усвоения </a:t>
            </a:r>
            <a:r>
              <a:rPr lang="ru-RU" dirty="0" smtClean="0">
                <a:solidFill>
                  <a:srgbClr val="C00000"/>
                </a:solidFill>
                <a:latin typeface="Times New Roman" pitchFamily="18" charset="0"/>
                <a:cs typeface="Times New Roman" pitchFamily="18" charset="0"/>
              </a:rPr>
              <a:t>коммуникативных УУД </a:t>
            </a:r>
            <a:r>
              <a:rPr lang="ru-RU" dirty="0" smtClean="0">
                <a:latin typeface="Times New Roman" pitchFamily="18" charset="0"/>
                <a:cs typeface="Times New Roman" pitchFamily="18" charset="0"/>
              </a:rPr>
              <a:t>:</a:t>
            </a:r>
          </a:p>
          <a:p>
            <a:pPr>
              <a:buFontTx/>
              <a:buChar char="-"/>
            </a:pPr>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рименять правила делового сотрудничества;</a:t>
            </a:r>
          </a:p>
          <a:p>
            <a:pPr>
              <a:buFontTx/>
              <a:buChar char="-"/>
            </a:pPr>
            <a:r>
              <a:rPr lang="ru-RU" dirty="0">
                <a:latin typeface="Times New Roman" pitchFamily="18" charset="0"/>
                <a:cs typeface="Times New Roman" pitchFamily="18" charset="0"/>
              </a:rPr>
              <a:t>с</a:t>
            </a:r>
            <a:r>
              <a:rPr lang="ru-RU" dirty="0" smtClean="0">
                <a:latin typeface="Times New Roman" pitchFamily="18" charset="0"/>
                <a:cs typeface="Times New Roman" pitchFamily="18" charset="0"/>
              </a:rPr>
              <a:t>равнивать разные точки зрения;</a:t>
            </a:r>
          </a:p>
          <a:p>
            <a:pPr>
              <a:buFontTx/>
              <a:buChar char="-"/>
            </a:pPr>
            <a:r>
              <a:rPr lang="ru-RU" dirty="0">
                <a:latin typeface="Times New Roman" pitchFamily="18" charset="0"/>
                <a:cs typeface="Times New Roman" pitchFamily="18" charset="0"/>
              </a:rPr>
              <a:t>у</a:t>
            </a:r>
            <a:r>
              <a:rPr lang="ru-RU" dirty="0" smtClean="0">
                <a:latin typeface="Times New Roman" pitchFamily="18" charset="0"/>
                <a:cs typeface="Times New Roman" pitchFamily="18" charset="0"/>
              </a:rPr>
              <a:t>мение работать с источниками;</a:t>
            </a:r>
          </a:p>
          <a:p>
            <a:pPr>
              <a:buFontTx/>
              <a:buChar char="-"/>
            </a:pPr>
            <a:r>
              <a:rPr lang="ru-RU" dirty="0">
                <a:latin typeface="Times New Roman" pitchFamily="18" charset="0"/>
                <a:cs typeface="Times New Roman" pitchFamily="18" charset="0"/>
              </a:rPr>
              <a:t>у</a:t>
            </a:r>
            <a:r>
              <a:rPr lang="ru-RU" dirty="0" smtClean="0">
                <a:latin typeface="Times New Roman" pitchFamily="18" charset="0"/>
                <a:cs typeface="Times New Roman" pitchFamily="18" charset="0"/>
              </a:rPr>
              <a:t>мение слушать других;</a:t>
            </a:r>
          </a:p>
          <a:p>
            <a:pPr>
              <a:buFontTx/>
              <a:buChar char="-"/>
            </a:pPr>
            <a:r>
              <a:rPr lang="ru-RU" dirty="0">
                <a:latin typeface="Times New Roman" pitchFamily="18" charset="0"/>
                <a:cs typeface="Times New Roman" pitchFamily="18" charset="0"/>
              </a:rPr>
              <a:t>у</a:t>
            </a:r>
            <a:r>
              <a:rPr lang="ru-RU" dirty="0" smtClean="0">
                <a:latin typeface="Times New Roman" pitchFamily="18" charset="0"/>
                <a:cs typeface="Times New Roman" pitchFamily="18" charset="0"/>
              </a:rPr>
              <a:t>мение согласовывать действия работая в группе;</a:t>
            </a:r>
          </a:p>
          <a:p>
            <a:pPr>
              <a:buFontTx/>
              <a:buChar char="-"/>
            </a:pPr>
            <a:r>
              <a:rPr lang="ru-RU" dirty="0">
                <a:latin typeface="Times New Roman" pitchFamily="18" charset="0"/>
                <a:cs typeface="Times New Roman" pitchFamily="18" charset="0"/>
              </a:rPr>
              <a:t>о</a:t>
            </a:r>
            <a:r>
              <a:rPr lang="ru-RU" dirty="0" smtClean="0">
                <a:latin typeface="Times New Roman" pitchFamily="18" charset="0"/>
                <a:cs typeface="Times New Roman" pitchFamily="18" charset="0"/>
              </a:rPr>
              <a:t>сознанная передача информации другим;</a:t>
            </a:r>
          </a:p>
          <a:p>
            <a:pPr>
              <a:buFontTx/>
              <a:buChar char="-"/>
            </a:pPr>
            <a:r>
              <a:rPr lang="ru-RU" dirty="0">
                <a:latin typeface="Times New Roman" pitchFamily="18" charset="0"/>
                <a:cs typeface="Times New Roman" pitchFamily="18" charset="0"/>
              </a:rPr>
              <a:t>у</a:t>
            </a:r>
            <a:r>
              <a:rPr lang="ru-RU" dirty="0" smtClean="0">
                <a:latin typeface="Times New Roman" pitchFamily="18" charset="0"/>
                <a:cs typeface="Times New Roman" pitchFamily="18" charset="0"/>
              </a:rPr>
              <a:t>мение выступать с сообщениями;</a:t>
            </a:r>
          </a:p>
          <a:p>
            <a:pPr>
              <a:buFontTx/>
              <a:buChar char="-"/>
            </a:pPr>
            <a:r>
              <a:rPr lang="ru-RU" dirty="0">
                <a:latin typeface="Times New Roman" pitchFamily="18" charset="0"/>
                <a:cs typeface="Times New Roman" pitchFamily="18" charset="0"/>
              </a:rPr>
              <a:t>к</a:t>
            </a:r>
            <a:r>
              <a:rPr lang="ru-RU" dirty="0" smtClean="0">
                <a:latin typeface="Times New Roman" pitchFamily="18" charset="0"/>
                <a:cs typeface="Times New Roman" pitchFamily="18" charset="0"/>
              </a:rPr>
              <a:t>оллективно обсуждать проблемы</a:t>
            </a:r>
            <a:r>
              <a:rPr lang="ru-RU" dirty="0" smtClean="0"/>
              <a:t>.</a:t>
            </a:r>
          </a:p>
          <a:p>
            <a:pPr>
              <a:buFontTx/>
              <a:buChar char="-"/>
            </a:pPr>
            <a:endParaRPr lang="ru-RU"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649491"/>
          </a:xfrm>
        </p:spPr>
        <p:txBody>
          <a:bodyPr>
            <a:normAutofit fontScale="85000" lnSpcReduction="10000"/>
          </a:bodyPr>
          <a:lstStyle/>
          <a:p>
            <a:pPr>
              <a:buNone/>
            </a:pPr>
            <a:r>
              <a:rPr lang="ru-RU" dirty="0" smtClean="0"/>
              <a:t>2. </a:t>
            </a:r>
            <a:r>
              <a:rPr lang="ru-RU" dirty="0" smtClean="0">
                <a:solidFill>
                  <a:srgbClr val="FF0000"/>
                </a:solidFill>
                <a:latin typeface="Times New Roman" pitchFamily="18" charset="0"/>
                <a:cs typeface="Times New Roman" pitchFamily="18" charset="0"/>
              </a:rPr>
              <a:t>Познавательные УУД:</a:t>
            </a:r>
          </a:p>
          <a:p>
            <a:pPr>
              <a:buFontTx/>
              <a:buChar char="-"/>
            </a:pPr>
            <a:r>
              <a:rPr lang="ru-RU" dirty="0" smtClean="0">
                <a:latin typeface="Times New Roman" pitchFamily="18" charset="0"/>
                <a:cs typeface="Times New Roman" pitchFamily="18" charset="0"/>
              </a:rPr>
              <a:t>Осуществляют поиск информации;</a:t>
            </a:r>
          </a:p>
          <a:p>
            <a:pPr>
              <a:buFontTx/>
              <a:buChar char="-"/>
            </a:pPr>
            <a:r>
              <a:rPr lang="ru-RU" dirty="0">
                <a:latin typeface="Times New Roman" pitchFamily="18" charset="0"/>
                <a:cs typeface="Times New Roman" pitchFamily="18" charset="0"/>
              </a:rPr>
              <a:t>д</a:t>
            </a:r>
            <a:r>
              <a:rPr lang="ru-RU" dirty="0" smtClean="0">
                <a:latin typeface="Times New Roman" pitchFamily="18" charset="0"/>
                <a:cs typeface="Times New Roman" pitchFamily="18" charset="0"/>
              </a:rPr>
              <a:t>ополняют и расширяют имеющиеся знания ;</a:t>
            </a:r>
          </a:p>
          <a:p>
            <a:pPr>
              <a:buFontTx/>
              <a:buChar char="-"/>
            </a:pPr>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риводят примеры в качестве доказательства;</a:t>
            </a:r>
          </a:p>
          <a:p>
            <a:pPr>
              <a:buFontTx/>
              <a:buChar char="-"/>
            </a:pPr>
            <a:r>
              <a:rPr lang="ru-RU" dirty="0" smtClean="0">
                <a:latin typeface="Times New Roman" pitchFamily="18" charset="0"/>
                <a:cs typeface="Times New Roman" pitchFamily="18" charset="0"/>
              </a:rPr>
              <a:t>умеют устанавливать причинно-следственные связи;</a:t>
            </a:r>
          </a:p>
          <a:p>
            <a:pPr>
              <a:buFontTx/>
              <a:buChar char="-"/>
            </a:pPr>
            <a:r>
              <a:rPr lang="ru-RU" dirty="0">
                <a:latin typeface="Times New Roman" pitchFamily="18" charset="0"/>
                <a:cs typeface="Times New Roman" pitchFamily="18" charset="0"/>
              </a:rPr>
              <a:t>у</a:t>
            </a:r>
            <a:r>
              <a:rPr lang="ru-RU" dirty="0" smtClean="0">
                <a:latin typeface="Times New Roman" pitchFamily="18" charset="0"/>
                <a:cs typeface="Times New Roman" pitchFamily="18" charset="0"/>
              </a:rPr>
              <a:t>меют работать с картой, статистикой для получения знаний;</a:t>
            </a:r>
          </a:p>
          <a:p>
            <a:pPr>
              <a:buFontTx/>
              <a:buChar char="-"/>
            </a:pPr>
            <a:r>
              <a:rPr lang="ru-RU" dirty="0">
                <a:latin typeface="Times New Roman" pitchFamily="18" charset="0"/>
                <a:cs typeface="Times New Roman" pitchFamily="18" charset="0"/>
              </a:rPr>
              <a:t>и</a:t>
            </a:r>
            <a:r>
              <a:rPr lang="ru-RU" dirty="0" smtClean="0">
                <a:latin typeface="Times New Roman" pitchFamily="18" charset="0"/>
                <a:cs typeface="Times New Roman" pitchFamily="18" charset="0"/>
              </a:rPr>
              <a:t>спользуют дополнительные сведения, проверяют информацию, используют Интернет-ресурсы;</a:t>
            </a:r>
          </a:p>
          <a:p>
            <a:pPr>
              <a:buFontTx/>
              <a:buChar char="-"/>
            </a:pPr>
            <a:r>
              <a:rPr lang="ru-RU" dirty="0">
                <a:latin typeface="Times New Roman" pitchFamily="18" charset="0"/>
                <a:cs typeface="Times New Roman" pitchFamily="18" charset="0"/>
              </a:rPr>
              <a:t>о</a:t>
            </a:r>
            <a:r>
              <a:rPr lang="ru-RU" dirty="0" smtClean="0">
                <a:latin typeface="Times New Roman" pitchFamily="18" charset="0"/>
                <a:cs typeface="Times New Roman" pitchFamily="18" charset="0"/>
              </a:rPr>
              <a:t>риентируются </a:t>
            </a:r>
            <a:r>
              <a:rPr lang="ru-RU" dirty="0">
                <a:latin typeface="Times New Roman" pitchFamily="18" charset="0"/>
                <a:cs typeface="Times New Roman" pitchFamily="18" charset="0"/>
              </a:rPr>
              <a:t>в</a:t>
            </a:r>
            <a:r>
              <a:rPr lang="ru-RU" dirty="0" smtClean="0">
                <a:latin typeface="Times New Roman" pitchFamily="18" charset="0"/>
                <a:cs typeface="Times New Roman" pitchFamily="18" charset="0"/>
              </a:rPr>
              <a:t> словаре;</a:t>
            </a:r>
          </a:p>
          <a:p>
            <a:pPr>
              <a:buFontTx/>
              <a:buChar char="-"/>
            </a:pPr>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ривлекают ранее полученную информацию ;</a:t>
            </a:r>
          </a:p>
          <a:p>
            <a:pPr>
              <a:buFontTx/>
              <a:buChar char="-"/>
            </a:pPr>
            <a:r>
              <a:rPr lang="ru-RU" dirty="0">
                <a:latin typeface="Times New Roman" pitchFamily="18" charset="0"/>
                <a:cs typeface="Times New Roman" pitchFamily="18" charset="0"/>
              </a:rPr>
              <a:t>о</a:t>
            </a:r>
            <a:r>
              <a:rPr lang="ru-RU" dirty="0" smtClean="0">
                <a:latin typeface="Times New Roman" pitchFamily="18" charset="0"/>
                <a:cs typeface="Times New Roman" pitchFamily="18" charset="0"/>
              </a:rPr>
              <a:t>существляют анализ, сравнение, деловые выводы</a:t>
            </a:r>
            <a:r>
              <a:rPr lang="ru-RU" dirty="0" smtClean="0"/>
              <a:t>.</a:t>
            </a:r>
          </a:p>
          <a:p>
            <a:pPr>
              <a:buFontTx/>
              <a:buChar char="-"/>
            </a:pPr>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433467"/>
          </a:xfrm>
        </p:spPr>
        <p:txBody>
          <a:bodyPr>
            <a:normAutofit lnSpcReduction="10000"/>
          </a:bodyPr>
          <a:lstStyle/>
          <a:p>
            <a:pPr>
              <a:buNone/>
            </a:pPr>
            <a:r>
              <a:rPr lang="ru-RU" dirty="0" smtClean="0">
                <a:latin typeface="Times New Roman" pitchFamily="18" charset="0"/>
                <a:cs typeface="Times New Roman" pitchFamily="18" charset="0"/>
              </a:rPr>
              <a:t>3</a:t>
            </a:r>
            <a:r>
              <a:rPr lang="ru-RU" dirty="0" smtClean="0">
                <a:solidFill>
                  <a:srgbClr val="FF0000"/>
                </a:solidFill>
                <a:latin typeface="Times New Roman" pitchFamily="18" charset="0"/>
                <a:cs typeface="Times New Roman" pitchFamily="18" charset="0"/>
              </a:rPr>
              <a:t>. Регулятивные УУД:</a:t>
            </a:r>
          </a:p>
          <a:p>
            <a:pPr>
              <a:buFontTx/>
              <a:buChar char="-"/>
            </a:pPr>
            <a:r>
              <a:rPr lang="ru-RU" dirty="0">
                <a:latin typeface="Times New Roman" pitchFamily="18" charset="0"/>
                <a:cs typeface="Times New Roman" pitchFamily="18" charset="0"/>
              </a:rPr>
              <a:t>о</a:t>
            </a:r>
            <a:r>
              <a:rPr lang="ru-RU" dirty="0" smtClean="0">
                <a:latin typeface="Times New Roman" pitchFamily="18" charset="0"/>
                <a:cs typeface="Times New Roman" pitchFamily="18" charset="0"/>
              </a:rPr>
              <a:t>существляют самостоятельный контроль своей деятельности;</a:t>
            </a:r>
          </a:p>
          <a:p>
            <a:pPr>
              <a:buFontTx/>
              <a:buChar char="-"/>
            </a:pPr>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онимают и принимают учебные задачи;</a:t>
            </a:r>
          </a:p>
          <a:p>
            <a:pPr>
              <a:buFontTx/>
              <a:buChar char="-"/>
            </a:pPr>
            <a:r>
              <a:rPr lang="ru-RU" dirty="0">
                <a:latin typeface="Times New Roman" pitchFamily="18" charset="0"/>
                <a:cs typeface="Times New Roman" pitchFamily="18" charset="0"/>
              </a:rPr>
              <a:t>у</a:t>
            </a:r>
            <a:r>
              <a:rPr lang="ru-RU" dirty="0" smtClean="0">
                <a:latin typeface="Times New Roman" pitchFamily="18" charset="0"/>
                <a:cs typeface="Times New Roman" pitchFamily="18" charset="0"/>
              </a:rPr>
              <a:t>читывают выделенные учителем ориентиры действия;</a:t>
            </a:r>
          </a:p>
          <a:p>
            <a:pPr>
              <a:buNone/>
            </a:pPr>
            <a:r>
              <a:rPr lang="ru-RU" dirty="0" smtClean="0">
                <a:latin typeface="Times New Roman" pitchFamily="18" charset="0"/>
                <a:cs typeface="Times New Roman" pitchFamily="18" charset="0"/>
              </a:rPr>
              <a:t>4. </a:t>
            </a:r>
            <a:r>
              <a:rPr lang="ru-RU" dirty="0" smtClean="0">
                <a:solidFill>
                  <a:srgbClr val="FF0000"/>
                </a:solidFill>
                <a:latin typeface="Times New Roman" pitchFamily="18" charset="0"/>
                <a:cs typeface="Times New Roman" pitchFamily="18" charset="0"/>
              </a:rPr>
              <a:t>Личностные УУД:</a:t>
            </a:r>
          </a:p>
          <a:p>
            <a:pPr>
              <a:buFontTx/>
              <a:buChar char="-"/>
            </a:pPr>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роявляют интерес к проблеме;</a:t>
            </a:r>
          </a:p>
          <a:p>
            <a:pPr>
              <a:buFontTx/>
              <a:buChar char="-"/>
            </a:pPr>
            <a:r>
              <a:rPr lang="ru-RU" dirty="0">
                <a:latin typeface="Times New Roman" pitchFamily="18" charset="0"/>
                <a:cs typeface="Times New Roman" pitchFamily="18" charset="0"/>
              </a:rPr>
              <a:t>с</a:t>
            </a:r>
            <a:r>
              <a:rPr lang="ru-RU" dirty="0" smtClean="0">
                <a:latin typeface="Times New Roman" pitchFamily="18" charset="0"/>
                <a:cs typeface="Times New Roman" pitchFamily="18" charset="0"/>
              </a:rPr>
              <a:t>оставляют план последовательности действий.</a:t>
            </a:r>
          </a:p>
          <a:p>
            <a:pPr>
              <a:buFontTx/>
              <a:buChar char="-"/>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latin typeface="Times New Roman" pitchFamily="18" charset="0"/>
                <a:cs typeface="Times New Roman" pitchFamily="18" charset="0"/>
              </a:rPr>
              <a:t>Класс: 9-11 </a:t>
            </a:r>
            <a:endParaRPr lang="ru-RU" sz="4800" b="1" dirty="0">
              <a:latin typeface="Times New Roman" pitchFamily="18" charset="0"/>
              <a:cs typeface="Times New Roman" pitchFamily="18" charset="0"/>
            </a:endParaRPr>
          </a:p>
        </p:txBody>
      </p:sp>
      <p:pic>
        <p:nvPicPr>
          <p:cNvPr id="1026" name="Picture 2" descr="E:\интернат 6 декабря\P1080869.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7030A0"/>
                </a:solidFill>
                <a:latin typeface="Times New Roman" pitchFamily="18" charset="0"/>
                <a:cs typeface="Times New Roman" pitchFamily="18" charset="0"/>
              </a:rPr>
              <a:t>Перспективность дальнейшей деятельности. </a:t>
            </a:r>
            <a:endParaRPr lang="ru-RU" b="1"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just">
              <a:buNone/>
            </a:pPr>
            <a:r>
              <a:rPr lang="ru-RU" dirty="0" smtClean="0"/>
              <a:t>		</a:t>
            </a:r>
          </a:p>
          <a:p>
            <a:pPr algn="just">
              <a:buNone/>
            </a:pPr>
            <a:r>
              <a:rPr lang="ru-RU" dirty="0"/>
              <a:t>	</a:t>
            </a:r>
            <a:r>
              <a:rPr lang="ru-RU" dirty="0" smtClean="0"/>
              <a:t>	</a:t>
            </a:r>
            <a:r>
              <a:rPr lang="ru-RU" dirty="0" smtClean="0">
                <a:latin typeface="Times New Roman" pitchFamily="18" charset="0"/>
                <a:cs typeface="Times New Roman" pitchFamily="18" charset="0"/>
              </a:rPr>
              <a:t>Сбор материала для создания школьного музея боевой и трудовой славы</a:t>
            </a:r>
            <a:r>
              <a:rPr lang="ru-RU" dirty="0" smtClean="0"/>
              <a:t>. </a:t>
            </a:r>
          </a:p>
          <a:p>
            <a:pPr algn="just">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b="1" dirty="0" smtClean="0"/>
              <a:t>Тип урока:</a:t>
            </a:r>
            <a:r>
              <a:rPr lang="ru-RU" dirty="0" smtClean="0"/>
              <a:t> </a:t>
            </a:r>
            <a:endParaRPr lang="ru-RU" dirty="0"/>
          </a:p>
        </p:txBody>
      </p:sp>
      <p:sp>
        <p:nvSpPr>
          <p:cNvPr id="3" name="Содержимое 2"/>
          <p:cNvSpPr>
            <a:spLocks noGrp="1"/>
          </p:cNvSpPr>
          <p:nvPr>
            <p:ph idx="1"/>
          </p:nvPr>
        </p:nvSpPr>
        <p:spPr/>
        <p:txBody>
          <a:bodyPr>
            <a:normAutofit fontScale="70000" lnSpcReduction="20000"/>
          </a:bodyPr>
          <a:lstStyle/>
          <a:p>
            <a:pPr algn="ctr">
              <a:buNone/>
            </a:pPr>
            <a:r>
              <a:rPr lang="ru-RU" sz="4800" b="1" dirty="0" smtClean="0">
                <a:solidFill>
                  <a:srgbClr val="FF0000"/>
                </a:solidFill>
              </a:rPr>
              <a:t>Урок открытия нового знания </a:t>
            </a:r>
          </a:p>
          <a:p>
            <a:r>
              <a:rPr lang="ru-RU" sz="4800" dirty="0" err="1" smtClean="0"/>
              <a:t>Деятельностная</a:t>
            </a:r>
            <a:r>
              <a:rPr lang="ru-RU" sz="4800" dirty="0" smtClean="0"/>
              <a:t> цель: формирование у учащихся способностей к самостоятельному построению новых способов действия на основе метода рефлексивной самоорганизации.</a:t>
            </a:r>
          </a:p>
          <a:p>
            <a:r>
              <a:rPr lang="ru-RU" sz="4800" dirty="0" smtClean="0"/>
              <a:t>Образовательная цель: расширение понятийной базы по учебному предмету за счет включения в нее новых элементов.</a:t>
            </a:r>
          </a:p>
          <a:p>
            <a:pPr algn="ctr">
              <a:buNone/>
            </a:pPr>
            <a:endParaRPr lang="ru-RU" sz="48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Задачи урок</a:t>
            </a:r>
            <a:r>
              <a:rPr lang="ru-RU" dirty="0" smtClean="0"/>
              <a:t>а:</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 </a:t>
            </a:r>
            <a:r>
              <a:rPr lang="ru-RU" dirty="0"/>
              <a:t>формирование общего представления об особенностях            модернизации Енисейской губернии и Красноярского края;</a:t>
            </a:r>
          </a:p>
          <a:p>
            <a:r>
              <a:rPr lang="ru-RU" dirty="0"/>
              <a:t> - обучение умениям и навыкам (УУД) и систематизации информации из разных источников и превращение их в собственные знания;</a:t>
            </a:r>
          </a:p>
          <a:p>
            <a:r>
              <a:rPr lang="ru-RU" dirty="0"/>
              <a:t> - формирование способности и готовности к использованию краеведческого материала в решение проблем современного развития;</a:t>
            </a:r>
          </a:p>
          <a:p>
            <a:pPr>
              <a:buNone/>
            </a:pPr>
            <a:endParaRPr lang="ru-RU" dirty="0" smtClean="0"/>
          </a:p>
          <a:p>
            <a:pPr>
              <a:buNone/>
            </a:pPr>
            <a:endParaRPr lang="ru-RU" dirty="0"/>
          </a:p>
          <a:p>
            <a:pPr>
              <a:buNone/>
            </a:pPr>
            <a:r>
              <a:rPr lang="ru-RU" dirty="0"/>
              <a:t> </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latin typeface="Times New Roman" pitchFamily="18" charset="0"/>
                <a:cs typeface="Times New Roman" pitchFamily="18" charset="0"/>
              </a:rPr>
              <a:t>Каково место урока в теме ?</a:t>
            </a:r>
            <a:endParaRPr lang="ru-RU" sz="48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dirty="0" smtClean="0"/>
              <a:t>	-  </a:t>
            </a:r>
            <a:r>
              <a:rPr lang="ru-RU" sz="4400" dirty="0" smtClean="0">
                <a:solidFill>
                  <a:srgbClr val="00B050"/>
                </a:solidFill>
                <a:latin typeface="Times New Roman" pitchFamily="18" charset="0"/>
                <a:cs typeface="Times New Roman" pitchFamily="18" charset="0"/>
              </a:rPr>
              <a:t>«Основы регионального развития»; </a:t>
            </a:r>
          </a:p>
          <a:p>
            <a:pPr>
              <a:buNone/>
            </a:pPr>
            <a:r>
              <a:rPr lang="ru-RU" sz="4400" dirty="0">
                <a:solidFill>
                  <a:srgbClr val="00B050"/>
                </a:solidFill>
                <a:latin typeface="Times New Roman" pitchFamily="18" charset="0"/>
                <a:cs typeface="Times New Roman" pitchFamily="18" charset="0"/>
              </a:rPr>
              <a:t> </a:t>
            </a:r>
            <a:r>
              <a:rPr lang="ru-RU" sz="4400" dirty="0" smtClean="0">
                <a:solidFill>
                  <a:srgbClr val="00B050"/>
                </a:solidFill>
                <a:latin typeface="Times New Roman" pitchFamily="18" charset="0"/>
                <a:cs typeface="Times New Roman" pitchFamily="18" charset="0"/>
              </a:rPr>
              <a:t>   -   раздел в курсе истории «История    родного края». </a:t>
            </a:r>
            <a:endParaRPr lang="ru-RU" sz="4400"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b="1" dirty="0" smtClean="0">
                <a:solidFill>
                  <a:srgbClr val="7030A0"/>
                </a:solidFill>
                <a:latin typeface="Times New Roman" pitchFamily="18" charset="0"/>
                <a:cs typeface="Times New Roman" pitchFamily="18" charset="0"/>
              </a:rPr>
              <a:t>Краткая характеристика классов:</a:t>
            </a:r>
            <a:endParaRPr lang="ru-RU" sz="4800" b="1"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just">
              <a:buNone/>
            </a:pPr>
            <a:r>
              <a:rPr lang="ru-RU" dirty="0" smtClean="0"/>
              <a:t>	</a:t>
            </a:r>
          </a:p>
          <a:p>
            <a:pPr algn="just">
              <a:buNone/>
            </a:pPr>
            <a:endParaRPr lang="ru-RU" dirty="0"/>
          </a:p>
          <a:p>
            <a:pPr algn="just">
              <a:buNone/>
            </a:pPr>
            <a:r>
              <a:rPr lang="ru-RU" dirty="0" smtClean="0"/>
              <a:t>		</a:t>
            </a:r>
            <a:r>
              <a:rPr lang="ru-RU" dirty="0" smtClean="0">
                <a:latin typeface="Times New Roman" pitchFamily="18" charset="0"/>
                <a:cs typeface="Times New Roman" pitchFamily="18" charset="0"/>
              </a:rPr>
              <a:t>Классы выпускные  и все универсальные учебные действия, которые я планировала на уроке ими освоены в полной мере. Количество сильных и слабых учеников почти одинаково.</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dirty="0" smtClean="0">
                <a:solidFill>
                  <a:srgbClr val="7030A0"/>
                </a:solidFill>
                <a:latin typeface="Times New Roman" pitchFamily="18" charset="0"/>
                <a:cs typeface="Times New Roman" pitchFamily="18" charset="0"/>
              </a:rPr>
              <a:t>Какие особенности учащихся были учтены при планировании урока?</a:t>
            </a:r>
            <a:endParaRPr lang="ru-RU" sz="4000" b="1"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420888"/>
            <a:ext cx="8229600" cy="3705275"/>
          </a:xfrm>
        </p:spPr>
        <p:txBody>
          <a:bodyPr>
            <a:normAutofit/>
          </a:bodyPr>
          <a:lstStyle/>
          <a:p>
            <a:pPr>
              <a:buFontTx/>
              <a:buChar char="-"/>
            </a:pPr>
            <a:r>
              <a:rPr lang="ru-RU" dirty="0" smtClean="0">
                <a:latin typeface="Times New Roman" pitchFamily="18" charset="0"/>
                <a:cs typeface="Times New Roman" pitchFamily="18" charset="0"/>
              </a:rPr>
              <a:t>Умение работать с источником;</a:t>
            </a:r>
          </a:p>
          <a:p>
            <a:pPr>
              <a:buFontTx/>
              <a:buChar char="-"/>
            </a:pPr>
            <a:r>
              <a:rPr lang="ru-RU" dirty="0">
                <a:latin typeface="Times New Roman" pitchFamily="18" charset="0"/>
                <a:cs typeface="Times New Roman" pitchFamily="18" charset="0"/>
              </a:rPr>
              <a:t>у</a:t>
            </a:r>
            <a:r>
              <a:rPr lang="ru-RU" dirty="0" smtClean="0">
                <a:latin typeface="Times New Roman" pitchFamily="18" charset="0"/>
                <a:cs typeface="Times New Roman" pitchFamily="18" charset="0"/>
              </a:rPr>
              <a:t>мение работать в группе;</a:t>
            </a:r>
          </a:p>
          <a:p>
            <a:pPr>
              <a:buFontTx/>
              <a:buChar char="-"/>
            </a:pPr>
            <a:r>
              <a:rPr lang="ru-RU" dirty="0" err="1">
                <a:latin typeface="Times New Roman" pitchFamily="18" charset="0"/>
                <a:cs typeface="Times New Roman" pitchFamily="18" charset="0"/>
              </a:rPr>
              <a:t>а</a:t>
            </a:r>
            <a:r>
              <a:rPr lang="ru-RU" dirty="0" err="1" smtClean="0">
                <a:latin typeface="Times New Roman" pitchFamily="18" charset="0"/>
                <a:cs typeface="Times New Roman" pitchFamily="18" charset="0"/>
              </a:rPr>
              <a:t>мбициозность</a:t>
            </a:r>
            <a:r>
              <a:rPr lang="ru-RU" dirty="0" smtClean="0">
                <a:latin typeface="Times New Roman" pitchFamily="18" charset="0"/>
                <a:cs typeface="Times New Roman" pitchFamily="18" charset="0"/>
              </a:rPr>
              <a:t> и лидерские качества детей желание и умение выступать;</a:t>
            </a:r>
          </a:p>
          <a:p>
            <a:pPr>
              <a:buFontTx/>
              <a:buChar char="-"/>
            </a:pPr>
            <a:r>
              <a:rPr lang="ru-RU" dirty="0">
                <a:latin typeface="Times New Roman" pitchFamily="18" charset="0"/>
                <a:cs typeface="Times New Roman" pitchFamily="18" charset="0"/>
              </a:rPr>
              <a:t>у</a:t>
            </a:r>
            <a:r>
              <a:rPr lang="ru-RU" dirty="0" smtClean="0">
                <a:latin typeface="Times New Roman" pitchFamily="18" charset="0"/>
                <a:cs typeface="Times New Roman" pitchFamily="18" charset="0"/>
              </a:rPr>
              <a:t>мение отстаивать свою точку зрения</a:t>
            </a:r>
          </a:p>
          <a:p>
            <a:pPr>
              <a:buFontTx/>
              <a:buChar char="-"/>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TotalTime>
  <Words>781</Words>
  <Application>Microsoft Office PowerPoint</Application>
  <PresentationFormat>Экран (4:3)</PresentationFormat>
  <Paragraphs>176</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Самоанализ краевого урока, посвященного 190-летию Енисейской губернии. </vt:lpstr>
      <vt:lpstr>Наш край: знаем и любим</vt:lpstr>
      <vt:lpstr>Тема урока:</vt:lpstr>
      <vt:lpstr>Класс: 9-11 </vt:lpstr>
      <vt:lpstr>Тип урока: </vt:lpstr>
      <vt:lpstr>Задачи урока:</vt:lpstr>
      <vt:lpstr>Каково место урока в теме ?</vt:lpstr>
      <vt:lpstr>Краткая характеристика классов:</vt:lpstr>
      <vt:lpstr>Какие особенности учащихся были учтены при планировании урока?</vt:lpstr>
      <vt:lpstr>Цели урока </vt:lpstr>
      <vt:lpstr>Уметь:</vt:lpstr>
      <vt:lpstr>Знать: </vt:lpstr>
      <vt:lpstr>Понимать: </vt:lpstr>
      <vt:lpstr>Основные понятия: </vt:lpstr>
      <vt:lpstr>Оборудование: </vt:lpstr>
      <vt:lpstr>Какие технологии или элементы технологий использовались на уроке? </vt:lpstr>
      <vt:lpstr>Как сформировались УУД?:</vt:lpstr>
      <vt:lpstr>Какой дидактический материал использовался на уроке ?</vt:lpstr>
      <vt:lpstr>Виды работы на уроке:</vt:lpstr>
      <vt:lpstr>Виды работы на уроке:</vt:lpstr>
      <vt:lpstr>компетентностно-ориентированные задания: </vt:lpstr>
      <vt:lpstr>Какая была психологическая обстановка на уроке?</vt:lpstr>
      <vt:lpstr>Планируемые результаты </vt:lpstr>
      <vt:lpstr>Слайд 24</vt:lpstr>
      <vt:lpstr>Результат урока:   (Заведующая Илимпийским методическим кабинетом   Зинаида Нелюбова)</vt:lpstr>
      <vt:lpstr>Слайд 26</vt:lpstr>
      <vt:lpstr>Слайд 27</vt:lpstr>
      <vt:lpstr>Слайд 28</vt:lpstr>
      <vt:lpstr>Слайд 29</vt:lpstr>
      <vt:lpstr>Слайд 30</vt:lpstr>
      <vt:lpstr>Слайд 31</vt:lpstr>
      <vt:lpstr>Выступление Дениса Сотникова</vt:lpstr>
      <vt:lpstr>Уставный урок сопровождала презентация, созданная участником урока старшеклассником Эдуардом Увачаном.   </vt:lpstr>
      <vt:lpstr>Слайд 34</vt:lpstr>
      <vt:lpstr>Слайд 35</vt:lpstr>
      <vt:lpstr>Слайд 36</vt:lpstr>
      <vt:lpstr>Что удалось или не удалось сделать на уроке?</vt:lpstr>
      <vt:lpstr>Слайд 38</vt:lpstr>
      <vt:lpstr>Слайд 39</vt:lpstr>
      <vt:lpstr>Перспективность дальнейшей деятельности.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32</cp:revision>
  <dcterms:created xsi:type="dcterms:W3CDTF">2013-01-07T06:20:25Z</dcterms:created>
  <dcterms:modified xsi:type="dcterms:W3CDTF">2013-01-07T08:55:28Z</dcterms:modified>
</cp:coreProperties>
</file>