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331" r:id="rId2"/>
    <p:sldId id="340" r:id="rId3"/>
    <p:sldId id="353" r:id="rId4"/>
    <p:sldId id="354" r:id="rId5"/>
    <p:sldId id="346" r:id="rId6"/>
    <p:sldId id="347" r:id="rId7"/>
    <p:sldId id="348" r:id="rId8"/>
    <p:sldId id="349" r:id="rId9"/>
    <p:sldId id="351" r:id="rId10"/>
    <p:sldId id="296" r:id="rId11"/>
    <p:sldId id="300" r:id="rId12"/>
    <p:sldId id="336" r:id="rId13"/>
    <p:sldId id="337" r:id="rId14"/>
    <p:sldId id="338" r:id="rId15"/>
    <p:sldId id="332" r:id="rId16"/>
    <p:sldId id="335" r:id="rId17"/>
    <p:sldId id="345" r:id="rId18"/>
    <p:sldId id="350" r:id="rId19"/>
    <p:sldId id="35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82" autoAdjust="0"/>
    <p:restoredTop sz="94595" autoAdjust="0"/>
  </p:normalViewPr>
  <p:slideViewPr>
    <p:cSldViewPr>
      <p:cViewPr varScale="1">
        <p:scale>
          <a:sx n="108" d="100"/>
          <a:sy n="108" d="100"/>
        </p:scale>
        <p:origin x="-8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800DC-817E-4F9A-A1C7-C4067227F5B7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8CFF6-32C0-49DB-A3FB-CD35C659B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8785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апиа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8CFF6-32C0-49DB-A3FB-CD35C659BBB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C7B37E-63D3-410C-9B78-4EFD3128AF40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47CA92-FA6D-4EB3-9B7C-0AB37E5043F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source=psearch&amp;uinfo=sw-1007-sh-506-fw-774-fh-448-pd-1&amp;p=5&amp;text=%D0%B8%D0%B3%D1%80%D1%8B%20%D0%BD%D0%B0%D1%80%D0%BE%D0%B4%D0%BE%D0%B2%20%D1%81%D0%B5%D0%B2%D0%B5%D1%80%D0%B0&amp;noreask=1&amp;pos=164&amp;rpt=simage&amp;lr=11230&amp;img_url=http://www.webpark.ru/uploads54/101224/siberias_31.jpg" TargetMode="Externa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psearch&amp;uinfo=sw-1007-sh-506-fw-774-fh-448-pd-1&amp;p=20&amp;text=%D0%B8%D0%B3%D1%80%D1%8B%20%D0%BD%D0%B0%D1%80%D0%BE%D0%B4%D0%BE%D0%B2%20%D1%81%D0%B5%D0%B2%D0%B5%D1%80%D0%B0&amp;noreask=1&amp;pos=620&amp;rpt=simage&amp;lr=11230&amp;img_url=http://semyarossii.ru/images/stories/S-og_shkola/081/image001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362902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Отражение  традиционного образа жизни  в играх эвенков.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2"/>
          </p:nvPr>
        </p:nvSpPr>
        <p:spPr>
          <a:xfrm>
            <a:off x="428596" y="1571612"/>
            <a:ext cx="3000404" cy="4676788"/>
          </a:xfrm>
        </p:spPr>
        <p:txBody>
          <a:bodyPr>
            <a:normAutofit/>
          </a:bodyPr>
          <a:lstStyle/>
          <a:p>
            <a:pPr algn="r"/>
            <a:endParaRPr lang="ru-RU" sz="2400" dirty="0" smtClean="0"/>
          </a:p>
          <a:p>
            <a:pPr algn="r"/>
            <a:endParaRPr lang="ru-RU" sz="2400" dirty="0" smtClean="0"/>
          </a:p>
          <a:p>
            <a:pPr algn="r"/>
            <a:endParaRPr lang="ru-RU" sz="2400" dirty="0" smtClean="0"/>
          </a:p>
          <a:p>
            <a:pPr algn="r"/>
            <a:endParaRPr lang="ru-RU" sz="2400" dirty="0" smtClean="0"/>
          </a:p>
          <a:p>
            <a:pPr algn="r"/>
            <a:endParaRPr lang="ru-RU" sz="2400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Работу выполнил: </a:t>
            </a:r>
            <a:r>
              <a:rPr lang="ru-RU" dirty="0" err="1" smtClean="0"/>
              <a:t>Шарипов</a:t>
            </a:r>
            <a:r>
              <a:rPr lang="ru-RU" dirty="0" smtClean="0"/>
              <a:t> </a:t>
            </a:r>
            <a:r>
              <a:rPr lang="ru-RU" dirty="0" err="1" smtClean="0"/>
              <a:t>Шахром</a:t>
            </a:r>
            <a:r>
              <a:rPr lang="ru-RU" dirty="0" smtClean="0"/>
              <a:t> </a:t>
            </a:r>
            <a:r>
              <a:rPr lang="ru-RU" dirty="0" err="1" smtClean="0"/>
              <a:t>Нуруллоевич</a:t>
            </a:r>
            <a:r>
              <a:rPr lang="ru-RU" dirty="0" smtClean="0"/>
              <a:t> ученик 8 а класса </a:t>
            </a:r>
          </a:p>
          <a:p>
            <a:pPr algn="r"/>
            <a:r>
              <a:rPr lang="ru-RU" dirty="0" smtClean="0"/>
              <a:t>МКОУ ТСШ-И имени </a:t>
            </a:r>
            <a:r>
              <a:rPr lang="ru-RU" dirty="0" err="1" smtClean="0"/>
              <a:t>Алитета</a:t>
            </a:r>
            <a:r>
              <a:rPr lang="ru-RU" dirty="0" smtClean="0"/>
              <a:t> Николаевича </a:t>
            </a:r>
            <a:r>
              <a:rPr lang="ru-RU" dirty="0" err="1" smtClean="0"/>
              <a:t>Немтушкина</a:t>
            </a:r>
            <a:endParaRPr lang="ru-RU" dirty="0" smtClean="0"/>
          </a:p>
          <a:p>
            <a:pPr algn="r"/>
            <a:r>
              <a:rPr lang="ru-RU" dirty="0" smtClean="0"/>
              <a:t>2018 год.</a:t>
            </a:r>
          </a:p>
          <a:p>
            <a:pPr algn="r"/>
            <a:endParaRPr lang="ru-RU" dirty="0" smtClean="0"/>
          </a:p>
          <a:p>
            <a:endParaRPr lang="ru-RU" dirty="0"/>
          </a:p>
        </p:txBody>
      </p:sp>
      <p:pic>
        <p:nvPicPr>
          <p:cNvPr id="12" name="Picture 2" descr="C:\Users\Эвенкийский\Desktop\IMG_20180404_1454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71934" y="571480"/>
            <a:ext cx="4500594" cy="56435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10920163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142984"/>
            <a:ext cx="2212848" cy="158262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Метание </a:t>
            </a:r>
            <a:r>
              <a:rPr lang="ru-RU" sz="4000" dirty="0" err="1" smtClean="0">
                <a:solidFill>
                  <a:srgbClr val="7030A0"/>
                </a:solidFill>
              </a:rPr>
              <a:t>маута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Эвенк должен уметь с первого раза бросить </a:t>
            </a:r>
            <a:r>
              <a:rPr lang="ru-RU" sz="2800" dirty="0" err="1" smtClean="0"/>
              <a:t>маут</a:t>
            </a:r>
            <a:r>
              <a:rPr lang="ru-RU" sz="2800" dirty="0" smtClean="0"/>
              <a:t> и поймать оленя.</a:t>
            </a:r>
            <a:endParaRPr lang="ru-RU" sz="2800" dirty="0"/>
          </a:p>
        </p:txBody>
      </p:sp>
      <p:pic>
        <p:nvPicPr>
          <p:cNvPr id="11" name="Picture 2" descr="http://www.organicprodukt.pareco.in.ua/uploads/posts/2010-12/10579e4m6q4.jpg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0893" r="10893"/>
          <a:stretch>
            <a:fillRect/>
          </a:stretch>
        </p:blipFill>
        <p:spPr bwMode="auto">
          <a:xfrm rot="420000">
            <a:off x="3018525" y="1170937"/>
            <a:ext cx="5048949" cy="4549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7030A0"/>
                </a:solidFill>
              </a:rPr>
              <a:t>Перетягивание палки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2774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Эвенк должен был  вырвать у врага оружие (пальму или копье) и напасть на него первым.</a:t>
            </a:r>
            <a:endParaRPr lang="ru-RU" dirty="0"/>
          </a:p>
        </p:txBody>
      </p:sp>
      <p:pic>
        <p:nvPicPr>
          <p:cNvPr id="102403" name="Picture 3" descr="C:\Users\1\Desktop\Новая папка\iCA84637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7563"/>
            <a:ext cx="4104456" cy="2786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http://semyarossii.ru/images/stories/S-og_shkola/081/image00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357562"/>
            <a:ext cx="4266099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венкийский\Desktop\IMG_20180329_142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14554"/>
            <a:ext cx="8715436" cy="4500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rgbClr val="7030A0"/>
                </a:solidFill>
              </a:rPr>
              <a:t>Перетягивание</a:t>
            </a:r>
            <a:r>
              <a:rPr lang="ru-RU" sz="4000" b="1" dirty="0" smtClean="0">
                <a:solidFill>
                  <a:srgbClr val="7030A0"/>
                </a:solidFill>
              </a:rPr>
              <a:t> руками за затылки</a:t>
            </a:r>
            <a:r>
              <a:rPr lang="ru-RU" sz="4000" dirty="0" smtClean="0">
                <a:solidFill>
                  <a:srgbClr val="7030A0"/>
                </a:solidFill>
              </a:rPr>
              <a:t>.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Эвенк должен был сидя  на олене, скинуть врага, на дав ему выстрелить из лука.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Эвенкийский\Desktop\IMG_20180329_143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14554"/>
            <a:ext cx="8715436" cy="45005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561360"/>
          </a:xfrm>
        </p:spPr>
        <p:txBody>
          <a:bodyPr>
            <a:normAutofit fontScale="90000"/>
          </a:bodyPr>
          <a:lstStyle/>
          <a:p>
            <a:r>
              <a:rPr lang="ru-RU" sz="4800" dirty="0" err="1" smtClean="0">
                <a:solidFill>
                  <a:srgbClr val="7030A0"/>
                </a:solidFill>
              </a:rPr>
              <a:t>Перетягивание</a:t>
            </a:r>
            <a:r>
              <a:rPr lang="ru-RU" sz="4800" dirty="0" smtClean="0">
                <a:solidFill>
                  <a:srgbClr val="7030A0"/>
                </a:solidFill>
              </a:rPr>
              <a:t> локтями.</a:t>
            </a:r>
            <a:br>
              <a:rPr lang="ru-RU" sz="4800" dirty="0" smtClean="0">
                <a:solidFill>
                  <a:srgbClr val="7030A0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Эвенк сидя в маленькой лодке берестянке, должен был схватить своего врага и опрокинуть его, удерживая баланс в своей лодке.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венкийский\Desktop\IMG_20180329_142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8715436" cy="478634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7030A0"/>
                </a:solidFill>
              </a:rPr>
              <a:t>Перетягивание</a:t>
            </a:r>
            <a:r>
              <a:rPr lang="ru-RU" dirty="0" smtClean="0">
                <a:solidFill>
                  <a:srgbClr val="7030A0"/>
                </a:solidFill>
              </a:rPr>
              <a:t> пальцами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Тетиву лука эвенки натягивали указательным или средним пальцем</a:t>
            </a:r>
            <a:r>
              <a:rPr lang="en-US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Тренировка  пальцев для стрельбы из лука.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Эвенкийский\Desktop\Screenshot_2018-03-29-14-16-05-097_com.miui.videoplay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571612"/>
            <a:ext cx="4429132" cy="5143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3" name="Picture 3" descr="C:\Users\Эвенкийский\Desktop\Screenshot_2018-03-29-14-12-53-153_com.miui.videoplay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571612"/>
            <a:ext cx="3929090" cy="5143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1430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Прыжки через поленья.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игра обозначает эвенкийский обряд посвящения в воины во время которого нужно было в данном положении пройти через препятствия, тот кто не расцепив рук  прыгнет через все поленья, считался прошедшим испытание.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«</a:t>
            </a:r>
            <a:r>
              <a:rPr lang="ru-RU" dirty="0" err="1" smtClean="0">
                <a:solidFill>
                  <a:srgbClr val="7030A0"/>
                </a:solidFill>
              </a:rPr>
              <a:t>Ниручан</a:t>
            </a:r>
            <a:r>
              <a:rPr lang="ru-RU" dirty="0" smtClean="0">
                <a:solidFill>
                  <a:srgbClr val="7030A0"/>
                </a:solidFill>
              </a:rPr>
              <a:t>» (Ловля хариуса)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игра развивает умение запрыгивать на оленя и спрыгивать с него. 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Эвенкийский\Desktop\Screenshot_2018-03-29-14-46-14-217_com.miui.videoplay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8786874" cy="4714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489922"/>
          </a:xfrm>
        </p:spPr>
        <p:txBody>
          <a:bodyPr>
            <a:normAutofit fontScale="90000"/>
          </a:bodyPr>
          <a:lstStyle/>
          <a:p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1300" dirty="0" smtClean="0">
                <a:solidFill>
                  <a:schemeClr val="tx1"/>
                </a:solidFill>
              </a:rPr>
              <a:t/>
            </a:r>
            <a:br>
              <a:rPr lang="ru-RU" sz="13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Опрос  учеников (44 ученика)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5% учеников  знают эвенкийские игры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95% учеников не знают эвенкийских игр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70% учеников считают  что игры эвенков  отражают жизнь эвенков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30% учеников считают что игры эвенков просто для развлечения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90% учеников считают что игры эвенков не похожи на современные игры, и игры  других </a:t>
            </a:r>
            <a:endParaRPr lang="ru-RU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785786" y="1928802"/>
          <a:ext cx="7358114" cy="4143377"/>
        </p:xfrm>
        <a:graphic>
          <a:graphicData uri="http://schemas.openxmlformats.org/presentationml/2006/ole">
            <p:oleObj spid="_x0000_s1026" name="Диаграмма" r:id="rId3" imgW="5734016" imgH="3857670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00043"/>
            <a:ext cx="80010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исследования: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Составлен  в электронном виде  сборник эвенкийских игр – 95 </a:t>
            </a:r>
            <a:r>
              <a:rPr lang="ru-RU" sz="2000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Традиционные игры и состязания эвенков</a:t>
            </a:r>
            <a:r>
              <a:rPr lang="ru-RU" sz="2000" dirty="0" smtClean="0"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Проведен  описательный и сравнительный  анализ  игры   на основе  соответствующей  культурной или бытовой традиции эвенков.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Проведен опрос среди учащихся школы-интерната о необходимости сохранения эвенкийской  игры -  как культурного наследия эвенков.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Игры эвенков  отражают их духовную и материальную культуру: их жизнь, быт и традиции.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Есть эвенкийские игры которые не похожи на  игры других народов.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Эвенкийские игры нужно знать, играть в них- чтобы лучше  знать культуру эвенков, понимать их традиции и обычаи.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092325" algn="l"/>
              </a:tabLs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714356"/>
            <a:ext cx="7929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Моя  гипотеза что изучая эвенкийские игры – я смогу лучше понять жизнь и быт эвенков подтвердилась!</a:t>
            </a:r>
          </a:p>
          <a:p>
            <a:pPr algn="ctr"/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Спасибо за внимание!</a:t>
            </a:r>
          </a:p>
          <a:p>
            <a:pPr algn="ctr"/>
            <a:r>
              <a:rPr lang="ru-RU" sz="3600" dirty="0" err="1" smtClean="0">
                <a:solidFill>
                  <a:srgbClr val="7030A0"/>
                </a:solidFill>
              </a:rPr>
              <a:t>Пахибо</a:t>
            </a:r>
            <a:r>
              <a:rPr lang="ru-RU" sz="3600" dirty="0" smtClean="0">
                <a:solidFill>
                  <a:srgbClr val="7030A0"/>
                </a:solidFill>
              </a:rPr>
              <a:t>  </a:t>
            </a:r>
            <a:r>
              <a:rPr lang="ru-RU" sz="3600" dirty="0" err="1" smtClean="0">
                <a:solidFill>
                  <a:srgbClr val="7030A0"/>
                </a:solidFill>
              </a:rPr>
              <a:t>ичэчиндули</a:t>
            </a:r>
            <a:r>
              <a:rPr lang="ru-RU" sz="3600" dirty="0" smtClean="0">
                <a:solidFill>
                  <a:srgbClr val="7030A0"/>
                </a:solidFill>
              </a:rPr>
              <a:t>!</a:t>
            </a: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24714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1600" b="1" dirty="0" smtClean="0"/>
              <a:t> 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Объект исследования</a:t>
            </a:r>
            <a:r>
              <a:rPr lang="ru-RU" sz="2800" dirty="0" smtClean="0"/>
              <a:t> -традиционные  эвенкийские игры.</a:t>
            </a:r>
            <a:br>
              <a:rPr lang="ru-RU" sz="2800" dirty="0" smtClean="0"/>
            </a:br>
            <a:r>
              <a:rPr lang="ru-RU" sz="2800" b="1" dirty="0" smtClean="0"/>
              <a:t>Предмет исследования</a:t>
            </a:r>
            <a:r>
              <a:rPr lang="ru-RU" sz="2800" dirty="0" smtClean="0"/>
              <a:t>      - функциональные особенности эвенкийских игр, отражающие    традиционный образ жизни эвенкийского народа.  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b="1" dirty="0" smtClean="0"/>
              <a:t>Цель научной работы</a:t>
            </a:r>
            <a:r>
              <a:rPr lang="ru-RU" sz="2800" dirty="0" smtClean="0"/>
              <a:t>: изучить  эвенкийские  игры  с целью  выявления в них культурных и бытовых традиций эвенкийского народа.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В прошлом игры северного многоборья были частью жизни эвенков их традиционными видами деятельности.</a:t>
            </a:r>
            <a:endParaRPr lang="ru-RU" sz="2400" b="1" dirty="0"/>
          </a:p>
        </p:txBody>
      </p:sp>
      <p:pic>
        <p:nvPicPr>
          <p:cNvPr id="31746" name="Picture 2" descr="C:\Users\Эвенкийский\Desktop\416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71678"/>
            <a:ext cx="750099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Гипотеза</a:t>
            </a:r>
            <a:r>
              <a:rPr lang="ru-RU" sz="3200" dirty="0" smtClean="0"/>
              <a:t>: изучив эвенкийские игры , смогу ли я лучше понять культуру и быт эвенков</a:t>
            </a:r>
            <a:r>
              <a:rPr lang="en-US" sz="3200" dirty="0" smtClean="0"/>
              <a:t>.</a:t>
            </a:r>
            <a:endParaRPr lang="ru-RU" sz="3200" dirty="0"/>
          </a:p>
        </p:txBody>
      </p:sp>
      <p:pic>
        <p:nvPicPr>
          <p:cNvPr id="15361" name="Picture 1" descr="C:\Users\Эвенкийский\Desktop\научно- пркатическая конференция\Игры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029563">
            <a:off x="4500562" y="4286256"/>
            <a:ext cx="392909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362" name="Picture 2" descr="C:\Users\Эвенкийский\Desktop\научно- пркатическая конференция\Игры\images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143116"/>
            <a:ext cx="3286148" cy="1971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363" name="Picture 3" descr="C:\Users\Эвенкийский\Desktop\научно- пркатическая конференция\Игры\images (2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75104">
            <a:off x="1000100" y="4357694"/>
            <a:ext cx="2643206" cy="213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364" name="Picture 4" descr="C:\Users\Эвенкийский\Desktop\научно- пркатическая конференция\Игры\image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41382">
            <a:off x="357158" y="1928802"/>
            <a:ext cx="2643206" cy="23643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upload.wikimedia.org/wikipedia/ru/f/f5/GlafiraVasilevich.jp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28662" y="1785926"/>
            <a:ext cx="2428875" cy="2714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928688"/>
          </a:xfrm>
        </p:spPr>
        <p:txBody>
          <a:bodyPr>
            <a:normAutofit fontScale="90000"/>
          </a:bodyPr>
          <a:lstStyle/>
          <a:p>
            <a:pPr lvl="7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 smtClean="0"/>
              <a:t>Глафира</a:t>
            </a:r>
            <a:r>
              <a:rPr lang="ru-RU" sz="2800" dirty="0" smtClean="0"/>
              <a:t> </a:t>
            </a:r>
            <a:r>
              <a:rPr lang="ru-RU" sz="2800" dirty="0" err="1" smtClean="0"/>
              <a:t>Макарьевна</a:t>
            </a:r>
            <a:r>
              <a:rPr lang="ru-RU" sz="2800" dirty="0" smtClean="0"/>
              <a:t> Василевич </a:t>
            </a:r>
            <a:r>
              <a:rPr lang="ru-RU" dirty="0" smtClean="0"/>
              <a:t>(профессор, ученый </a:t>
            </a:r>
            <a:r>
              <a:rPr lang="ru-RU" dirty="0" err="1" smtClean="0"/>
              <a:t>тунгусовед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000496" y="1071546"/>
            <a:ext cx="45005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«Эвенкийская  игра  - это  неотъемлемая часть жизни эвенков,   несущая воспитательную роль.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Вовлеченность эвенкийской детской игры во взрослую жизнь, это одна из характерных черт  традиционного  воспитания детей эвенков».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algn="ctr"/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57158" y="428604"/>
            <a:ext cx="4000528" cy="128588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Александра </a:t>
            </a:r>
            <a:r>
              <a:rPr lang="ru-RU" sz="2400" dirty="0" err="1" smtClean="0"/>
              <a:t>Лавриллье</a:t>
            </a:r>
            <a:r>
              <a:rPr lang="ru-RU" sz="2400" dirty="0" smtClean="0"/>
              <a:t> (ученый- этнограф из Франции)</a:t>
            </a:r>
            <a:endParaRPr lang="ru-RU" sz="2400" dirty="0"/>
          </a:p>
        </p:txBody>
      </p:sp>
      <p:pic>
        <p:nvPicPr>
          <p:cNvPr id="14337" name="Picture 1" descr="C:\Users\Эвенкийский\Desktop\Без названия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5" y="785813"/>
            <a:ext cx="4429125" cy="3714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38" name="Picture 2" descr="C:\Users\Эвенкийский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714488"/>
            <a:ext cx="4746436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71472" y="5357826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«Игра - образует культуру народа, а ритуалы, обряды, традиции – это различные формы игры».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://igi.ysn.ru/image/evenk/varlamov.jp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2910" y="1714488"/>
            <a:ext cx="1968500" cy="2959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357158" y="500063"/>
            <a:ext cx="7872442" cy="1000125"/>
          </a:xfrm>
        </p:spPr>
        <p:txBody>
          <a:bodyPr>
            <a:noAutofit/>
          </a:bodyPr>
          <a:lstStyle/>
          <a:p>
            <a:pPr lvl="8" algn="l" rtl="0">
              <a:spcBef>
                <a:spcPct val="0"/>
              </a:spcBef>
            </a:pPr>
            <a:r>
              <a:rPr lang="ru-RU" sz="2000" dirty="0" smtClean="0"/>
              <a:t> Александр Николаевич Варламов ( доктор филологических наук, специалист по эвенкийскому фольклору)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143240" y="1357298"/>
            <a:ext cx="550072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« В результате промышленного освоения территории обитания эвенков площади их охотничьих и оленеводческих угодий сократились, что привело к утрате многих эвенкийских традиций, в том числе  традиционных эвенкийских игр…».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142985"/>
            <a:ext cx="692948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Задачи, которые я поставил перед собой: </a:t>
            </a:r>
          </a:p>
          <a:p>
            <a:pPr lvl="0"/>
            <a:r>
              <a:rPr lang="ru-RU" sz="2800" dirty="0" smtClean="0"/>
              <a:t>1. Сравнить  эвенкийскую игру с традиционным образом жизни эвенков </a:t>
            </a:r>
          </a:p>
          <a:p>
            <a:r>
              <a:rPr lang="ru-RU" sz="2800" dirty="0" smtClean="0"/>
              <a:t>( в виде таблицы).</a:t>
            </a:r>
          </a:p>
          <a:p>
            <a:endParaRPr lang="ru-RU" sz="2800" dirty="0" smtClean="0"/>
          </a:p>
          <a:p>
            <a:pPr lvl="0"/>
            <a:r>
              <a:rPr lang="ru-RU" sz="2800" dirty="0" smtClean="0"/>
              <a:t>2. Составить сборник  эвенкийских игр.</a:t>
            </a:r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3. Организовать  эвенкийские игры с одноклассниками, и провести опрос какой вид деятельности или традиции отражен в данной игре.</a:t>
            </a:r>
          </a:p>
          <a:p>
            <a:pPr lvl="0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8912" cy="1268760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7030A0"/>
                </a:solidFill>
              </a:rPr>
              <a:t>Прыжки через нарты</a:t>
            </a:r>
            <a:endParaRPr lang="ru-RU" sz="4000" b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2757478" cy="504056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900" dirty="0" smtClean="0"/>
          </a:p>
          <a:p>
            <a:r>
              <a:rPr lang="ru-RU" sz="2400" dirty="0" smtClean="0"/>
              <a:t>Эвенк должен уметь быстро в случае опасности перепрыгнуть через нарту, или через несколько нарт и уехать. </a:t>
            </a:r>
          </a:p>
          <a:p>
            <a:endParaRPr lang="ru-RU" dirty="0"/>
          </a:p>
        </p:txBody>
      </p:sp>
      <p:pic>
        <p:nvPicPr>
          <p:cNvPr id="7" name="Picture 2" descr="C:\Users\Эвенкийский\Desktop\Screenshot_2018-03-29-14-40-55-578_com.miui.videoplayer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714488"/>
            <a:ext cx="5749810" cy="4714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b="1" dirty="0" smtClean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rgbClr val="7030A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1234</TotalTime>
  <Words>427</Words>
  <Application>Microsoft Office PowerPoint</Application>
  <PresentationFormat>Экран (4:3)</PresentationFormat>
  <Paragraphs>63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Поток</vt:lpstr>
      <vt:lpstr>Диаграмма</vt:lpstr>
      <vt:lpstr>Отражение  традиционного образа жизни  в играх эвенков.</vt:lpstr>
      <vt:lpstr>                    </vt:lpstr>
      <vt:lpstr>В прошлом игры северного многоборья были частью жизни эвенков их традиционными видами деятельности.</vt:lpstr>
      <vt:lpstr>Гипотеза: изучив эвенкийские игры , смогу ли я лучше понять культуру и быт эвенков.</vt:lpstr>
      <vt:lpstr>        Глафира Макарьевна Василевич (профессор, ученый тунгусовед)  </vt:lpstr>
      <vt:lpstr>Слайд 6</vt:lpstr>
      <vt:lpstr> Александр Николаевич Варламов ( доктор филологических наук, специалист по эвенкийскому фольклору) </vt:lpstr>
      <vt:lpstr>Слайд 8</vt:lpstr>
      <vt:lpstr>Прыжки через нарты</vt:lpstr>
      <vt:lpstr>Метание маута</vt:lpstr>
      <vt:lpstr>Перетягивание палки</vt:lpstr>
      <vt:lpstr>Перетягивание руками за затылки. Эвенк должен был сидя  на олене, скинуть врага, на дав ему выстрелить из лука.</vt:lpstr>
      <vt:lpstr>Перетягивание локтями. Эвенк сидя в маленькой лодке берестянке, должен был схватить своего врага и опрокинуть его, удерживая баланс в своей лодке.</vt:lpstr>
      <vt:lpstr>Перетягивание пальцами.  Тетиву лука эвенки натягивали указательным или средним пальцем. Тренировка  пальцев для стрельбы из лука.</vt:lpstr>
      <vt:lpstr>Прыжки через поленья.  Эта игра обозначает эвенкийский обряд посвящения в воины во время которого нужно было в данном положении пройти через препятствия, тот кто не расцепив рук  прыгнет через все поленья, считался прошедшим испытание. </vt:lpstr>
      <vt:lpstr>«Ниручан» (Ловля хариуса) Эта игра развивает умение запрыгивать на оленя и спрыгивать с него. </vt:lpstr>
      <vt:lpstr>                                Опрос  учеников (44 ученика) 5% учеников  знают эвенкийские игры 95% учеников не знают эвенкийских игр 70% учеников считают  что игры эвенков  отражают жизнь эвенков 30% учеников считают что игры эвенков просто для развлечения 90% учеников считают что игры эвенков не похожи на современные игры, и игры  других 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Кириченко</dc:creator>
  <cp:lastModifiedBy>Эвенкийский</cp:lastModifiedBy>
  <cp:revision>160</cp:revision>
  <dcterms:created xsi:type="dcterms:W3CDTF">2013-03-26T04:13:55Z</dcterms:created>
  <dcterms:modified xsi:type="dcterms:W3CDTF">2018-04-18T02:15:20Z</dcterms:modified>
</cp:coreProperties>
</file>