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7" r:id="rId4"/>
    <p:sldId id="266" r:id="rId5"/>
    <p:sldId id="270" r:id="rId6"/>
    <p:sldId id="269" r:id="rId7"/>
    <p:sldId id="271" r:id="rId8"/>
    <p:sldId id="272" r:id="rId9"/>
    <p:sldId id="257" r:id="rId10"/>
    <p:sldId id="260" r:id="rId11"/>
    <p:sldId id="273" r:id="rId12"/>
    <p:sldId id="274" r:id="rId13"/>
    <p:sldId id="263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Эвенкийский" initials="Э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77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88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3-29T14:13:02.962" idx="1">
    <p:pos x="5760" y="-3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B0577FC-7131-4EBA-B6B4-06FC1AD558EA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14E0BE3-E367-40A3-8B66-67529C8EAE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357214"/>
            <a:ext cx="9851914" cy="739405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357686" y="428604"/>
            <a:ext cx="400052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Эвенкийские сказания-«</a:t>
            </a:r>
            <a:r>
              <a:rPr lang="ru-RU" sz="4000" b="1" dirty="0" err="1" smtClean="0">
                <a:solidFill>
                  <a:srgbClr val="FF0000"/>
                </a:solidFill>
              </a:rPr>
              <a:t>нимнгаканы</a:t>
            </a:r>
            <a:r>
              <a:rPr lang="ru-RU" sz="4000" b="1" dirty="0" smtClean="0">
                <a:solidFill>
                  <a:srgbClr val="FF0000"/>
                </a:solidFill>
              </a:rPr>
              <a:t>».</a:t>
            </a:r>
          </a:p>
          <a:p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>
                <a:latin typeface="Comic Sans MS" pitchFamily="66" charset="0"/>
              </a:rPr>
              <a:t>Работу выполнил       ученик  8 «А»  ТСШ-И имени </a:t>
            </a:r>
          </a:p>
          <a:p>
            <a:r>
              <a:rPr lang="ru-RU" sz="2800" b="1" i="1" dirty="0" smtClean="0">
                <a:latin typeface="Comic Sans MS" pitchFamily="66" charset="0"/>
              </a:rPr>
              <a:t>А.Н. </a:t>
            </a:r>
            <a:r>
              <a:rPr lang="ru-RU" sz="2800" b="1" i="1" dirty="0" err="1" smtClean="0">
                <a:latin typeface="Comic Sans MS" pitchFamily="66" charset="0"/>
              </a:rPr>
              <a:t>Немтушкина</a:t>
            </a:r>
            <a:r>
              <a:rPr lang="ru-RU" sz="2800" b="1" i="1" dirty="0" smtClean="0">
                <a:latin typeface="Comic Sans MS" pitchFamily="66" charset="0"/>
              </a:rPr>
              <a:t>:  Потапов Олег</a:t>
            </a:r>
          </a:p>
          <a:p>
            <a:endParaRPr lang="ru-RU" sz="2800" b="1" i="1" dirty="0" smtClean="0">
              <a:latin typeface="Comic Sans MS" pitchFamily="66" charset="0"/>
            </a:endParaRPr>
          </a:p>
          <a:p>
            <a:r>
              <a:rPr lang="ru-RU" sz="2800" b="1" i="1" dirty="0" smtClean="0">
                <a:latin typeface="Comic Sans MS" pitchFamily="66" charset="0"/>
              </a:rPr>
              <a:t>2018 г.</a:t>
            </a:r>
            <a:endParaRPr lang="ru-RU" sz="2800" i="1" dirty="0">
              <a:latin typeface="Comic Sans MS" pitchFamily="66" charset="0"/>
            </a:endParaRPr>
          </a:p>
        </p:txBody>
      </p:sp>
      <p:pic>
        <p:nvPicPr>
          <p:cNvPr id="11" name="Рисунок 10" descr="http://www.planetaskazok.ru/images/stories/dr_nar/baykal/t2-3/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3929090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804024" cy="7358114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357166"/>
            <a:ext cx="81439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Сказание собственного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   сочинения  «</a:t>
            </a:r>
            <a:r>
              <a:rPr kumimoji="0" lang="ru-RU" sz="2000" b="0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Гарпанча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» (Сияющий)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785795"/>
            <a:ext cx="807249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Много лет тому назад, когда эвенки жили ещё в чумах, да кочевали по тайге. В стойбище на берегу реки Тунгуска, родился мальчик. Его назвали </a:t>
            </a:r>
            <a:r>
              <a:rPr lang="ru-RU" sz="2800" dirty="0" smtClean="0"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Гарпанча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потому что он родился с первым лучом солнца.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Сильным и ловким вырос он, хорошим охотником...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786190"/>
            <a:ext cx="771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Гороло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гороло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окинда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эвенкил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дюлду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индевкил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агиду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нулгидевкил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Урикитту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бира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Тунгуска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баргидаду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бэеткэн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балдыдяран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Нунганман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Гарпанча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гэрбичивувкил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тарит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тэ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элэкэсипты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гарпалин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дылача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ичэвдечэн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тадук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Гарпанча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балдыдячан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707236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гипотез</a:t>
            </a: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смогу  ли я написать  эвенкийское  героическое сказание  если  я прочитаю литературу об эвенкийском героическом  сказании,  пойму  из каких частей он состоит, (т.е. определю структуру эвенкийского сказания ) </a:t>
            </a: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подтвердилась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804024" cy="7358114"/>
          </a:xfrm>
          <a:prstGeom prst="rect">
            <a:avLst/>
          </a:prstGeom>
          <a:noFill/>
        </p:spPr>
      </p:pic>
      <p:pic>
        <p:nvPicPr>
          <p:cNvPr id="7" name="Рисунок 6" descr="http://minkultrb.ru/upload/iblock/710/7100327046e08a8b9718da173a409b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12"/>
            <a:ext cx="6613551" cy="476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8786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перспективе было  бы интересно  делать театральные  постановки героических  сказаний в школе,  в доме культуры, на эвенкийских праздниках-  на эвенкийском языке.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804024" cy="7358114"/>
          </a:xfrm>
          <a:prstGeom prst="rect">
            <a:avLst/>
          </a:prstGeom>
          <a:noFill/>
        </p:spPr>
      </p:pic>
      <p:pic>
        <p:nvPicPr>
          <p:cNvPr id="5" name="Рисунок 4" descr="http://www.narodsevera.ru/dat/pic/foto/b-6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714488"/>
            <a:ext cx="6577675" cy="442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8858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помогла  мне понять лучше наш эвенкийский народ, его ценности,  которые он пронёс  через многие века,  сохранив героический эвенкийский эпос.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804024" cy="7358114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214422"/>
            <a:ext cx="8501090" cy="28007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Незнание эвенкийского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устного народного творчества-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 одна из многих причин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утраты  эвенкийского </a:t>
            </a: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языка!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4214818"/>
            <a:ext cx="5048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1E4778"/>
                </a:solidFill>
              </a:rPr>
              <a:t>Спасибо за внимание!</a:t>
            </a:r>
            <a:endParaRPr lang="ru-RU" sz="4000" i="1" dirty="0">
              <a:solidFill>
                <a:srgbClr val="1E477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5072074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7030A0"/>
                </a:solidFill>
              </a:rPr>
              <a:t>Пахибо</a:t>
            </a:r>
            <a:r>
              <a:rPr lang="ru-RU" sz="3600" dirty="0" smtClean="0">
                <a:solidFill>
                  <a:srgbClr val="7030A0"/>
                </a:solidFill>
              </a:rPr>
              <a:t>  </a:t>
            </a:r>
            <a:r>
              <a:rPr lang="ru-RU" sz="3600" dirty="0" err="1" smtClean="0">
                <a:solidFill>
                  <a:srgbClr val="7030A0"/>
                </a:solidFill>
              </a:rPr>
              <a:t>ичэчиндули</a:t>
            </a:r>
            <a:r>
              <a:rPr lang="ru-RU" sz="3600" dirty="0" smtClean="0">
                <a:solidFill>
                  <a:srgbClr val="7030A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7860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i="1" dirty="0"/>
              <a:t>Объект исследования: эвенкийское героическое  сказание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i="1" dirty="0"/>
              <a:t>Предмет: структура эвенкийского героического сказания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i="1" dirty="0"/>
              <a:t>Цель работы:</a:t>
            </a:r>
            <a:r>
              <a:rPr lang="ru-RU" sz="3100" i="1" dirty="0"/>
              <a:t> выявить структуру эвенкийского героического сказания (</a:t>
            </a:r>
            <a:r>
              <a:rPr lang="ru-RU" sz="3100" i="1" dirty="0" err="1"/>
              <a:t>нимнгакана</a:t>
            </a:r>
            <a:r>
              <a:rPr lang="ru-RU" sz="3100" i="1" dirty="0"/>
              <a:t>)  и  на основании этого  придумать  героический эпос собственного сочинения.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10232620" cy="757245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214290"/>
            <a:ext cx="8229600" cy="3286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600" b="1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Объект исследования</a:t>
            </a: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 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эвенкийское сказание. </a:t>
            </a: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Предмет</a:t>
            </a: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структура эвенкийского сказания.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 работы</a:t>
            </a: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выявить структуру эвенкийского сказания (</a:t>
            </a:r>
            <a:r>
              <a:rPr kumimoji="0" lang="ru-RU" sz="96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нимнгакана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  и  на основании этого  придумать </a:t>
            </a:r>
            <a:r>
              <a:rPr kumimoji="0" lang="ru-RU" sz="9600" b="0" i="1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сказание 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собственного сочинения.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Гипотеза: </a:t>
            </a:r>
            <a:r>
              <a:rPr lang="ru-RU" sz="9600" i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смогу ли я написать  эвенкийское сказание сказание если я прочитаю литературу о нём, пойму из каких частей оно состоит </a:t>
            </a:r>
            <a:endParaRPr kumimoji="0" lang="ru-RU" sz="960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57224" y="3071810"/>
            <a:ext cx="80010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 и методики, использованные в работе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 анализа,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 сравнения разных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героических эпосов, метод моделирования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(используя структуру героического эпоса,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придумываю героический эпос собственного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сочинения).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venklib.ru/data/feeds/2015/04/08/b-105.jpg.150x120_q85_crop_upscal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785926"/>
            <a:ext cx="2213298" cy="17859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E:\ind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143380"/>
            <a:ext cx="1809754" cy="21717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http://fadn.gov.ru/system/attachments/attaches/000/027/170/big/441_14.1106218590.15571.jpg?145338355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857364"/>
            <a:ext cx="3500463" cy="45005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Авторы и собиратели эвенкийских сказок: Николай Константинович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Оёгир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Иван Иванович Суворов, Евгения Алексеевна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Курейская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6f22e08598aebdac54df13e76c5ad4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71543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85786" y="71435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48"/>
          </a:xfrm>
        </p:spPr>
        <p:txBody>
          <a:bodyPr>
            <a:normAutofit/>
          </a:bodyPr>
          <a:lstStyle/>
          <a:p>
            <a:pPr algn="just"/>
            <a:r>
              <a:rPr lang="ru-RU" sz="2000" dirty="0" err="1" smtClean="0">
                <a:solidFill>
                  <a:schemeClr val="tx1"/>
                </a:solidFill>
              </a:rPr>
              <a:t>Глафира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Макарьевна</a:t>
            </a:r>
            <a:r>
              <a:rPr lang="ru-RU" sz="2000" dirty="0" smtClean="0">
                <a:solidFill>
                  <a:schemeClr val="tx1"/>
                </a:solidFill>
              </a:rPr>
              <a:t> Василевич  дает характеристику </a:t>
            </a:r>
            <a:r>
              <a:rPr lang="ru-RU" sz="2000" smtClean="0">
                <a:solidFill>
                  <a:schemeClr val="tx1"/>
                </a:solidFill>
              </a:rPr>
              <a:t>эвенкийскому сказанию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3971924" cy="4814902"/>
          </a:xfrm>
        </p:spPr>
        <p:txBody>
          <a:bodyPr>
            <a:noAutofit/>
          </a:bodyPr>
          <a:lstStyle/>
          <a:p>
            <a:r>
              <a:rPr lang="ru-RU" sz="1400" dirty="0" smtClean="0"/>
              <a:t>в  эвенкийских героических сказаниях нет  традиционных  концовок,  красочных  витиеватых описаний быта эвенков.</a:t>
            </a:r>
          </a:p>
          <a:p>
            <a:r>
              <a:rPr lang="ru-RU" sz="1400" dirty="0" smtClean="0"/>
              <a:t>Главный герой всегда идет на восток.</a:t>
            </a:r>
          </a:p>
          <a:p>
            <a:r>
              <a:rPr lang="ru-RU" sz="1400" dirty="0" smtClean="0"/>
              <a:t>Героями походов могут быть  и </a:t>
            </a:r>
            <a:r>
              <a:rPr lang="ru-RU" sz="1400" dirty="0" err="1" smtClean="0"/>
              <a:t>женщины-богатырши</a:t>
            </a:r>
            <a:r>
              <a:rPr lang="ru-RU" sz="1400" dirty="0" smtClean="0"/>
              <a:t>. </a:t>
            </a:r>
          </a:p>
          <a:p>
            <a:r>
              <a:rPr lang="ru-RU" sz="1400" dirty="0" smtClean="0"/>
              <a:t>Целью походов является желание увидеть «край земли», найти противника, чтобы проверить свои силы, ловкость, и, наконец, найти «товарища» (мужа, жену). </a:t>
            </a:r>
          </a:p>
          <a:p>
            <a:r>
              <a:rPr lang="ru-RU" sz="1400" dirty="0" smtClean="0"/>
              <a:t>Главный герой всегда бывает пешим  охотником горной тайги, не имеющим никаких богатств. В сказаниях никогда не упоминается о том, что герой  занимается рыболовством или оленеводством. </a:t>
            </a:r>
          </a:p>
          <a:p>
            <a:r>
              <a:rPr lang="ru-RU" sz="1400" dirty="0" smtClean="0"/>
              <a:t>Обязательно называется название местожительства героя и места, где происходят его походы. </a:t>
            </a:r>
          </a:p>
          <a:p>
            <a:r>
              <a:rPr lang="ru-RU" sz="1400" dirty="0" smtClean="0"/>
              <a:t>В сказаниях отсутствуют шаманы и духи-помощники. </a:t>
            </a:r>
          </a:p>
          <a:p>
            <a:r>
              <a:rPr lang="ru-RU" sz="1400" dirty="0" smtClean="0"/>
              <a:t>Элементом фантастики в сказаниях являются лишь превращения героев в птиц, что может быть объяснено  пережитками тотемизма. </a:t>
            </a:r>
            <a:endParaRPr lang="ru-RU" sz="1400" dirty="0"/>
          </a:p>
        </p:txBody>
      </p:sp>
      <p:pic>
        <p:nvPicPr>
          <p:cNvPr id="15" name="Содержимое 14" descr="https://upload.wikimedia.org/wikipedia/ru/f/f5/GlafiraVasilevich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57364"/>
            <a:ext cx="3857652" cy="42148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oran1957.ru/default.aspx?r=medium&amp;u=iiss://PA_folders60-99@iis.nsk.su/0001/0001/029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571612"/>
            <a:ext cx="3786213" cy="4786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429124" y="428604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А.Н. </a:t>
            </a:r>
            <a:r>
              <a:rPr lang="ru-RU" sz="1600" dirty="0" err="1" smtClean="0"/>
              <a:t>Мыреева</a:t>
            </a:r>
            <a:r>
              <a:rPr lang="ru-RU" sz="1600" dirty="0" smtClean="0"/>
              <a:t>  -исследователь </a:t>
            </a:r>
            <a:r>
              <a:rPr lang="ru-RU" sz="1600" dirty="0" err="1" smtClean="0"/>
              <a:t>эвекийского</a:t>
            </a:r>
            <a:r>
              <a:rPr lang="ru-RU" sz="1600" dirty="0" smtClean="0"/>
              <a:t>  фольклора дает следующую характеристику героического </a:t>
            </a:r>
          </a:p>
          <a:p>
            <a:r>
              <a:rPr lang="ru-RU" sz="1600" dirty="0" smtClean="0"/>
              <a:t>эвенкийского сказания: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357166"/>
            <a:ext cx="335758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эвенкийском героическом сказании: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-сообщается, что события, о которых говорится в сказании, происходили очень давно;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-описывается   страны, местности где живет герой;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-описывается  главного героя или героев (двух братьев или брата с сестрой); -случается несчастье (например похищение сестры);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-герой желает увидеть мир (нарушение территориальной замкнутости, контакты с отдаленными племенами или народами);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-происходит героическое сватовство;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герой борется с противниками;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-герой борется с братьями будущей жены;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еще раз борется с противниками; - происходит женитьба героя и свадебный пир; -  молодая  жена переезжает   на родину мужа;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785926"/>
            <a:ext cx="82868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1.Провести  сравнительный анализ литературы, выявить структуру эвенкийского героического  сказания.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Сравнить  и сопоставить структуру эвенкийского сказания  с   оригинальным произведением.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3.Сформулировать понятие  эвенкийское сказание -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нимнгакан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Придумать эвенкийское героическое сказание собственного  сочинения, на русском и эвенкийском языках.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785794"/>
            <a:ext cx="7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Задачи</a:t>
            </a:r>
            <a:endParaRPr lang="ru-RU" sz="6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357167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Сравнительный анализ произведения  и его структуры: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6" y="1714488"/>
          <a:ext cx="7500989" cy="4291018"/>
        </p:xfrm>
        <a:graphic>
          <a:graphicData uri="http://schemas.openxmlformats.org/drawingml/2006/table">
            <a:tbl>
              <a:tblPr/>
              <a:tblGrid>
                <a:gridCol w="3964439"/>
                <a:gridCol w="3536550"/>
              </a:tblGrid>
              <a:tr h="858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Структура       эвенкийского  героического       сказания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Слова из текста героического сказания    «Кодакчон»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5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) сообщается, что события, о которых говорится в сказании, происходили очень давно;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Давным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–давно, когда земля только становилась, когда небо с тройной радугой было, когда вода впервые из земли, как ручейки потекла…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3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б)описание  страны, местности где живет герой;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«…на берегу одной реки, на холме с крутыми склонами , …средней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Сивир-земле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…»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816" marR="258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Эвенкийский\Desktop\НИНГАКИ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321718"/>
            <a:ext cx="9851914" cy="73940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714356"/>
            <a:ext cx="8429652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i="1" dirty="0" err="1" smtClean="0"/>
              <a:t>Нимнгакан</a:t>
            </a:r>
            <a:r>
              <a:rPr lang="ru-RU" sz="3200" i="1" dirty="0" smtClean="0"/>
              <a:t> – эпическое произведение в эвенкийском фольклоре, рассказывающее о подвигах эвенкийских богатырей и предках эвенкийского народа. Основные его сюжеты неизменны хоть и имеют небольшие отличия,   это – подвиги одиноких </a:t>
            </a:r>
            <a:r>
              <a:rPr lang="ru-RU" sz="3200" i="1" dirty="0" err="1" smtClean="0"/>
              <a:t>героев-первопредков</a:t>
            </a:r>
            <a:r>
              <a:rPr lang="ru-RU" sz="3200" i="1" dirty="0" smtClean="0"/>
              <a:t>, женщин-богатырок, эпическая биография двух братьев или брата и сестры.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</TotalTime>
  <Words>729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Слайд 1</vt:lpstr>
      <vt:lpstr>Объект исследования: эвенкийское героическое  сказание Предмет: структура эвенкийского героического сказания Цель работы: выявить структуру эвенкийского героического сказания (нимнгакана)  и  на основании этого  придумать  героический эпос собственного сочинения. </vt:lpstr>
      <vt:lpstr>Слайд 3</vt:lpstr>
      <vt:lpstr>Слайд 4</vt:lpstr>
      <vt:lpstr>Глафира Макарьевна Василевич  дает характеристику эвенкийскому сказанию:</vt:lpstr>
      <vt:lpstr>Слайд 6</vt:lpstr>
      <vt:lpstr>Слайд 7</vt:lpstr>
      <vt:lpstr>Слайд 8</vt:lpstr>
      <vt:lpstr>Слайд 9</vt:lpstr>
      <vt:lpstr>Слайд 10</vt:lpstr>
      <vt:lpstr>Слайд 11</vt:lpstr>
      <vt:lpstr>      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Эвенкийский</dc:creator>
  <cp:lastModifiedBy>1</cp:lastModifiedBy>
  <cp:revision>39</cp:revision>
  <dcterms:created xsi:type="dcterms:W3CDTF">2018-03-29T07:02:30Z</dcterms:created>
  <dcterms:modified xsi:type="dcterms:W3CDTF">2018-10-16T16:36:36Z</dcterms:modified>
</cp:coreProperties>
</file>