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8" r:id="rId1"/>
  </p:sldMasterIdLst>
  <p:sldIdLst>
    <p:sldId id="256" r:id="rId2"/>
    <p:sldId id="270" r:id="rId3"/>
    <p:sldId id="258" r:id="rId4"/>
    <p:sldId id="261" r:id="rId5"/>
    <p:sldId id="260" r:id="rId6"/>
    <p:sldId id="262" r:id="rId7"/>
    <p:sldId id="263" r:id="rId8"/>
    <p:sldId id="269" r:id="rId9"/>
    <p:sldId id="264" r:id="rId10"/>
    <p:sldId id="265" r:id="rId11"/>
    <p:sldId id="266" r:id="rId12"/>
    <p:sldId id="267" r:id="rId13"/>
    <p:sldId id="268" r:id="rId14"/>
  </p:sldIdLst>
  <p:sldSz cx="16256000" cy="9144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880">
          <p15:clr>
            <a:srgbClr val="A4A3A4"/>
          </p15:clr>
        </p15:guide>
        <p15:guide id="2" pos="5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D9D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931" autoAdjust="0"/>
    <p:restoredTop sz="93728" autoAdjust="0"/>
  </p:normalViewPr>
  <p:slideViewPr>
    <p:cSldViewPr snapToGrid="0">
      <p:cViewPr varScale="1">
        <p:scale>
          <a:sx n="52" d="100"/>
          <a:sy n="52" d="100"/>
        </p:scale>
        <p:origin x="-96" y="-342"/>
      </p:cViewPr>
      <p:guideLst>
        <p:guide orient="horz" pos="2880"/>
        <p:guide pos="5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167467" y="5181600"/>
            <a:ext cx="12192000" cy="1320800"/>
          </a:xfrm>
        </p:spPr>
        <p:txBody>
          <a:bodyPr anchor="t" anchorCtr="0"/>
          <a:lstStyle>
            <a:lvl1pPr algn="r">
              <a:defRPr sz="510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167467" y="6832600"/>
            <a:ext cx="12192000" cy="711200"/>
          </a:xfrm>
        </p:spPr>
        <p:txBody>
          <a:bodyPr/>
          <a:lstStyle>
            <a:lvl1pPr marL="0" indent="0" algn="r">
              <a:buNone/>
              <a:defRPr sz="32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marL="725714" indent="0" algn="ctr">
              <a:buNone/>
            </a:lvl2pPr>
            <a:lvl3pPr marL="1451427" indent="0" algn="ctr">
              <a:buNone/>
            </a:lvl3pPr>
            <a:lvl4pPr marL="2177141" indent="0" algn="ctr">
              <a:buNone/>
            </a:lvl4pPr>
            <a:lvl5pPr marL="2902854" indent="0" algn="ctr">
              <a:buNone/>
            </a:lvl5pPr>
            <a:lvl6pPr marL="3628568" indent="0" algn="ctr">
              <a:buNone/>
            </a:lvl6pPr>
            <a:lvl7pPr marL="4354281" indent="0" algn="ctr">
              <a:buNone/>
            </a:lvl7pPr>
            <a:lvl8pPr marL="5079995" indent="0" algn="ctr">
              <a:buNone/>
            </a:lvl8pPr>
            <a:lvl9pPr marL="5805708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1379200" y="8473440"/>
            <a:ext cx="4064000" cy="487680"/>
          </a:xfrm>
        </p:spPr>
        <p:txBody>
          <a:bodyPr/>
          <a:lstStyle>
            <a:lvl1pPr>
              <a:defRPr sz="2200"/>
            </a:lvl1pPr>
          </a:lstStyle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153152" y="8473440"/>
            <a:ext cx="6177280" cy="48768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2162048" y="8473440"/>
            <a:ext cx="2167467" cy="487680"/>
          </a:xfrm>
        </p:spPr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1608667" y="4864100"/>
            <a:ext cx="13004800" cy="170688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3" name="Прямоугольник 32"/>
          <p:cNvSpPr/>
          <p:nvPr/>
        </p:nvSpPr>
        <p:spPr>
          <a:xfrm>
            <a:off x="1625600" y="6731000"/>
            <a:ext cx="13004800" cy="914400"/>
          </a:xfrm>
          <a:prstGeom prst="rect">
            <a:avLst/>
          </a:prstGeom>
          <a:noFill/>
          <a:ln w="6350" cap="rnd" cmpd="sng" algn="ctr">
            <a:solidFill>
              <a:schemeClr val="accent2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Прямоугольник 21"/>
          <p:cNvSpPr/>
          <p:nvPr/>
        </p:nvSpPr>
        <p:spPr>
          <a:xfrm>
            <a:off x="1608667" y="4864100"/>
            <a:ext cx="406400" cy="170688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>
            <a:off x="1625600" y="6731000"/>
            <a:ext cx="406400" cy="914400"/>
          </a:xfrm>
          <a:prstGeom prst="rect">
            <a:avLst/>
          </a:prstGeom>
          <a:solidFill>
            <a:schemeClr val="accent2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366185"/>
            <a:ext cx="3657600" cy="780203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366185"/>
            <a:ext cx="10701867" cy="780203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812800" y="8470900"/>
            <a:ext cx="14630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45143" tIns="72571" rIns="145143" bIns="72571" anchor="t" compatLnSpc="1"/>
          <a:lstStyle/>
          <a:p>
            <a:endParaRPr kumimoji="0" lang="en-US"/>
          </a:p>
        </p:txBody>
      </p:sp>
      <p:sp>
        <p:nvSpPr>
          <p:cNvPr id="8" name="Равнобедренный треугольник 7"/>
          <p:cNvSpPr>
            <a:spLocks noChangeAspect="1"/>
          </p:cNvSpPr>
          <p:nvPr/>
        </p:nvSpPr>
        <p:spPr>
          <a:xfrm rot="5400000">
            <a:off x="787479" y="8596563"/>
            <a:ext cx="254465" cy="213892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5400000">
            <a:off x="7753115" y="4269269"/>
            <a:ext cx="780288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45143" tIns="72571" rIns="145143" bIns="72571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812800" y="1625600"/>
            <a:ext cx="14630400" cy="658368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67467" y="3962400"/>
            <a:ext cx="12192000" cy="1422400"/>
          </a:xfrm>
        </p:spPr>
        <p:txBody>
          <a:bodyPr anchor="t" anchorCtr="0"/>
          <a:lstStyle>
            <a:lvl1pPr algn="r">
              <a:buNone/>
              <a:defRPr sz="5100" b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302933" y="5689600"/>
            <a:ext cx="12056533" cy="1524000"/>
          </a:xfrm>
        </p:spPr>
        <p:txBody>
          <a:bodyPr anchor="t" anchorCtr="0"/>
          <a:lstStyle>
            <a:lvl1pPr marL="0" indent="0" algn="r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11379200" y="8473440"/>
            <a:ext cx="4064000" cy="487680"/>
          </a:xfrm>
        </p:spPr>
        <p:txBody>
          <a:bodyPr/>
          <a:lstStyle/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5153152" y="8473440"/>
            <a:ext cx="6177280" cy="487680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901952" y="8473440"/>
            <a:ext cx="2703915" cy="487680"/>
          </a:xfrm>
        </p:spPr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625600" y="3759200"/>
            <a:ext cx="13004800" cy="1706880"/>
          </a:xfrm>
          <a:prstGeom prst="rect">
            <a:avLst/>
          </a:prstGeom>
          <a:noFill/>
          <a:ln w="6350" cap="rnd" cmpd="sng" algn="ctr">
            <a:solidFill>
              <a:schemeClr val="accent1"/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625600" y="3759200"/>
            <a:ext cx="406400" cy="170688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304800"/>
            <a:ext cx="14630400" cy="12192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812800" y="1625600"/>
            <a:ext cx="7185152" cy="658368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8235019" y="1621536"/>
            <a:ext cx="7185152" cy="658368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304800"/>
            <a:ext cx="14630400" cy="12192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2800" y="1714500"/>
            <a:ext cx="7182556" cy="914400"/>
          </a:xfrm>
          <a:noFill/>
          <a:ln>
            <a:noFill/>
          </a:ln>
        </p:spPr>
        <p:txBody>
          <a:bodyPr lIns="145143" anchor="b" anchorCtr="0">
            <a:noAutofit/>
          </a:bodyPr>
          <a:lstStyle>
            <a:lvl1pPr marL="0" indent="0">
              <a:buNone/>
              <a:defRPr sz="3800" b="1">
                <a:solidFill>
                  <a:schemeClr val="accent2"/>
                </a:solidFill>
              </a:defRPr>
            </a:lvl1pPr>
            <a:lvl2pPr>
              <a:buNone/>
              <a:defRPr sz="3200" b="1"/>
            </a:lvl2pPr>
            <a:lvl3pPr>
              <a:buNone/>
              <a:defRPr sz="2900" b="1"/>
            </a:lvl3pPr>
            <a:lvl4pPr>
              <a:buNone/>
              <a:defRPr sz="2500" b="1"/>
            </a:lvl4pPr>
            <a:lvl5pPr>
              <a:buNone/>
              <a:defRPr sz="25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8263467" y="1727200"/>
            <a:ext cx="7185378" cy="914400"/>
          </a:xfrm>
          <a:noFill/>
          <a:ln>
            <a:noFill/>
          </a:ln>
        </p:spPr>
        <p:txBody>
          <a:bodyPr lIns="145143" anchor="b" anchorCtr="0"/>
          <a:lstStyle>
            <a:lvl1pPr marL="0" indent="0">
              <a:buNone/>
              <a:defRPr sz="3800" b="1">
                <a:solidFill>
                  <a:schemeClr val="accent2"/>
                </a:solidFill>
              </a:defRPr>
            </a:lvl1pPr>
            <a:lvl2pPr>
              <a:buNone/>
              <a:defRPr sz="3200" b="1"/>
            </a:lvl2pPr>
            <a:lvl3pPr>
              <a:buNone/>
              <a:defRPr sz="2900" b="1"/>
            </a:lvl3pPr>
            <a:lvl4pPr>
              <a:buNone/>
              <a:defRPr sz="2500" b="1"/>
            </a:lvl4pPr>
            <a:lvl5pPr>
              <a:buNone/>
              <a:defRPr sz="25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812800" y="2844800"/>
            <a:ext cx="7179733" cy="5384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8263467" y="2844800"/>
            <a:ext cx="7179733" cy="5384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304800"/>
            <a:ext cx="14630400" cy="12192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787479" y="8596563"/>
            <a:ext cx="254465" cy="213892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812800" y="8470900"/>
            <a:ext cx="14630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45143" tIns="72571" rIns="145143" bIns="72571" anchor="t" compatLnSpc="1"/>
          <a:lstStyle/>
          <a:p>
            <a:endParaRPr kumimoji="0" lang="en-US"/>
          </a:p>
        </p:txBody>
      </p:sp>
      <p:sp>
        <p:nvSpPr>
          <p:cNvPr id="6" name="Равнобедренный треугольник 5"/>
          <p:cNvSpPr>
            <a:spLocks noChangeAspect="1"/>
          </p:cNvSpPr>
          <p:nvPr/>
        </p:nvSpPr>
        <p:spPr>
          <a:xfrm rot="5400000">
            <a:off x="787479" y="8596563"/>
            <a:ext cx="254465" cy="213892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243733" y="406400"/>
            <a:ext cx="4470400" cy="1117600"/>
          </a:xfrm>
        </p:spPr>
        <p:txBody>
          <a:bodyPr anchor="b" anchorCtr="0">
            <a:noAutofit/>
          </a:bodyPr>
          <a:lstStyle>
            <a:lvl1pPr algn="l">
              <a:buNone/>
              <a:defRPr sz="3200" b="1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243733" y="1625601"/>
            <a:ext cx="4470400" cy="6457951"/>
          </a:xfrm>
        </p:spPr>
        <p:txBody>
          <a:bodyPr/>
          <a:lstStyle>
            <a:lvl1pPr marL="0" indent="0">
              <a:lnSpc>
                <a:spcPts val="3492"/>
              </a:lnSpc>
              <a:spcAft>
                <a:spcPts val="1587"/>
              </a:spcAft>
              <a:buNone/>
              <a:defRPr sz="2500">
                <a:solidFill>
                  <a:schemeClr val="tx2"/>
                </a:solidFill>
              </a:defRPr>
            </a:lvl1pPr>
            <a:lvl2pPr>
              <a:buNone/>
              <a:defRPr sz="1900"/>
            </a:lvl2pPr>
            <a:lvl3pPr>
              <a:buNone/>
              <a:defRPr sz="1600"/>
            </a:lvl3pPr>
            <a:lvl4pPr>
              <a:buNone/>
              <a:defRPr sz="1400"/>
            </a:lvl4pPr>
            <a:lvl5pPr>
              <a:buNone/>
              <a:defRPr sz="14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12800" y="8470900"/>
            <a:ext cx="14630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45143" tIns="72571" rIns="145143" bIns="72571" anchor="t" compatLnSpc="1"/>
          <a:lstStyle/>
          <a:p>
            <a:endParaRPr kumimoji="0" lang="en-US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rot="5400000">
            <a:off x="6960044" y="4432300"/>
            <a:ext cx="804672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45143" tIns="72571" rIns="145143" bIns="72571" anchor="t" compatLnSpc="1"/>
          <a:lstStyle/>
          <a:p>
            <a:endParaRPr kumimoji="0" lang="en-US" dirty="0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787479" y="8596563"/>
            <a:ext cx="254465" cy="213892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quarter" idx="1"/>
          </p:nvPr>
        </p:nvSpPr>
        <p:spPr>
          <a:xfrm>
            <a:off x="541867" y="406400"/>
            <a:ext cx="10160000" cy="7620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667808"/>
            <a:ext cx="14630400" cy="899584"/>
          </a:xfrm>
          <a:ln>
            <a:solidFill>
              <a:schemeClr val="accent1"/>
            </a:solidFill>
          </a:ln>
        </p:spPr>
        <p:txBody>
          <a:bodyPr lIns="435428" anchor="ctr"/>
          <a:lstStyle>
            <a:lvl1pPr algn="r">
              <a:buNone/>
              <a:defRPr sz="3200" b="0"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12800" y="2540000"/>
            <a:ext cx="14630400" cy="5693664"/>
          </a:xfrm>
          <a:solidFill>
            <a:schemeClr val="tx1">
              <a:shade val="50000"/>
            </a:schemeClr>
          </a:solidFill>
          <a:ln>
            <a:noFill/>
          </a:ln>
          <a:effectLst/>
        </p:spPr>
        <p:txBody>
          <a:bodyPr/>
          <a:lstStyle>
            <a:lvl1pPr marL="0" indent="0">
              <a:spcBef>
                <a:spcPts val="952"/>
              </a:spcBef>
              <a:buNone/>
              <a:defRPr sz="51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1625600"/>
            <a:ext cx="14630400" cy="711200"/>
          </a:xfrm>
        </p:spPr>
        <p:txBody>
          <a:bodyPr anchor="ctr" anchorCtr="0"/>
          <a:lstStyle>
            <a:lvl1pPr marL="0" indent="0" algn="l">
              <a:buFontTx/>
              <a:buNone/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812800" y="8470900"/>
            <a:ext cx="14630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45143" tIns="72571" rIns="145143" bIns="72571" anchor="t" compatLnSpc="1"/>
          <a:lstStyle/>
          <a:p>
            <a:endParaRPr kumimoji="0" lang="en-US"/>
          </a:p>
        </p:txBody>
      </p:sp>
      <p:sp>
        <p:nvSpPr>
          <p:cNvPr id="9" name="Равнобедренный треугольник 8"/>
          <p:cNvSpPr>
            <a:spLocks noChangeAspect="1"/>
          </p:cNvSpPr>
          <p:nvPr/>
        </p:nvSpPr>
        <p:spPr>
          <a:xfrm rot="5400000">
            <a:off x="787479" y="8596563"/>
            <a:ext cx="254465" cy="213892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812800" y="667808"/>
            <a:ext cx="325120" cy="914400"/>
          </a:xfrm>
          <a:prstGeom prst="rect">
            <a:avLst/>
          </a:prstGeom>
          <a:solidFill>
            <a:schemeClr val="accent1"/>
          </a:solidFill>
          <a:ln w="635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812800" y="203200"/>
            <a:ext cx="14630400" cy="1320800"/>
          </a:xfrm>
          <a:prstGeom prst="rect">
            <a:avLst/>
          </a:prstGeom>
        </p:spPr>
        <p:txBody>
          <a:bodyPr vert="horz" lIns="145143" tIns="72571" rIns="145143" bIns="72571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812800" y="1625600"/>
            <a:ext cx="14630400" cy="6547104"/>
          </a:xfrm>
          <a:prstGeom prst="rect">
            <a:avLst/>
          </a:prstGeom>
        </p:spPr>
        <p:txBody>
          <a:bodyPr vert="horz" lIns="145143" tIns="72571" rIns="145143" bIns="72571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11379200" y="8475133"/>
            <a:ext cx="4069419" cy="487680"/>
          </a:xfrm>
          <a:prstGeom prst="rect">
            <a:avLst/>
          </a:prstGeom>
        </p:spPr>
        <p:txBody>
          <a:bodyPr vert="horz" lIns="145143" tIns="72571" rIns="145143" bIns="72571"/>
          <a:lstStyle>
            <a:lvl1pPr algn="l" eaLnBrk="1" latinLnBrk="0" hangingPunct="1">
              <a:defRPr kumimoji="0" sz="2200">
                <a:solidFill>
                  <a:schemeClr val="tx2"/>
                </a:solidFill>
              </a:defRPr>
            </a:lvl1pPr>
          </a:lstStyle>
          <a:p>
            <a:fld id="{A4045C62-FDC3-4133-8F3C-741DA22EDD95}" type="datetimeFigureOut">
              <a:rPr lang="ru-RU" smtClean="0"/>
              <a:pPr/>
              <a:t>15.10.2018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153152" y="8475133"/>
            <a:ext cx="6231467" cy="487680"/>
          </a:xfrm>
          <a:prstGeom prst="rect">
            <a:avLst/>
          </a:prstGeom>
        </p:spPr>
        <p:txBody>
          <a:bodyPr vert="horz" lIns="145143" tIns="72571" rIns="145143" bIns="72571"/>
          <a:lstStyle>
            <a:lvl1pPr algn="r" eaLnBrk="1" latinLnBrk="0" hangingPunct="1">
              <a:defRPr kumimoji="0" sz="2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9152" y="8475133"/>
            <a:ext cx="3522133" cy="487680"/>
          </a:xfrm>
          <a:prstGeom prst="rect">
            <a:avLst/>
          </a:prstGeom>
        </p:spPr>
        <p:txBody>
          <a:bodyPr vert="horz" lIns="145143" tIns="72571" rIns="145143" bIns="72571"/>
          <a:lstStyle>
            <a:lvl1pPr algn="l" eaLnBrk="1" latinLnBrk="0" hangingPunct="1">
              <a:defRPr kumimoji="0" sz="2200">
                <a:solidFill>
                  <a:schemeClr val="tx2"/>
                </a:solidFill>
              </a:defRPr>
            </a:lvl1pPr>
          </a:lstStyle>
          <a:p>
            <a:fld id="{07AE8318-8040-465E-9422-4CBEBC2735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Прямая соединительная линия 27"/>
          <p:cNvSpPr>
            <a:spLocks noChangeShapeType="1"/>
          </p:cNvSpPr>
          <p:nvPr/>
        </p:nvSpPr>
        <p:spPr bwMode="auto">
          <a:xfrm>
            <a:off x="812800" y="8470900"/>
            <a:ext cx="14630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45143" tIns="72571" rIns="145143" bIns="72571" anchor="t" compatLnSpc="1"/>
          <a:lstStyle/>
          <a:p>
            <a:endParaRPr kumimoji="0" lang="en-US"/>
          </a:p>
        </p:txBody>
      </p:sp>
      <p:sp>
        <p:nvSpPr>
          <p:cNvPr id="29" name="Прямая соединительная линия 28"/>
          <p:cNvSpPr>
            <a:spLocks noChangeShapeType="1"/>
          </p:cNvSpPr>
          <p:nvPr/>
        </p:nvSpPr>
        <p:spPr bwMode="auto">
          <a:xfrm>
            <a:off x="812800" y="1524000"/>
            <a:ext cx="14630400" cy="0"/>
          </a:xfrm>
          <a:prstGeom prst="line">
            <a:avLst/>
          </a:prstGeom>
          <a:noFill/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145143" tIns="72571" rIns="145143" bIns="72571" anchor="t" compatLnSpc="1"/>
          <a:lstStyle/>
          <a:p>
            <a:endParaRPr kumimoji="0" lang="en-US"/>
          </a:p>
        </p:txBody>
      </p:sp>
      <p:sp>
        <p:nvSpPr>
          <p:cNvPr id="10" name="Равнобедренный треугольник 9"/>
          <p:cNvSpPr>
            <a:spLocks noChangeAspect="1"/>
          </p:cNvSpPr>
          <p:nvPr/>
        </p:nvSpPr>
        <p:spPr>
          <a:xfrm rot="5400000">
            <a:off x="787479" y="8596563"/>
            <a:ext cx="254465" cy="213892"/>
          </a:xfrm>
          <a:prstGeom prst="triangle">
            <a:avLst>
              <a:gd name="adj" fmla="val 50000"/>
            </a:avLst>
          </a:prstGeom>
          <a:solidFill>
            <a:schemeClr val="accent2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145143" tIns="72571" rIns="145143" bIns="72571" anchor="ctr"/>
          <a:lstStyle/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9" r:id="rId1"/>
    <p:sldLayoutId id="2147483960" r:id="rId2"/>
    <p:sldLayoutId id="2147483961" r:id="rId3"/>
    <p:sldLayoutId id="2147483962" r:id="rId4"/>
    <p:sldLayoutId id="2147483963" r:id="rId5"/>
    <p:sldLayoutId id="2147483964" r:id="rId6"/>
    <p:sldLayoutId id="2147483965" r:id="rId7"/>
    <p:sldLayoutId id="2147483966" r:id="rId8"/>
    <p:sldLayoutId id="2147483967" r:id="rId9"/>
    <p:sldLayoutId id="2147483968" r:id="rId10"/>
    <p:sldLayoutId id="2147483969" r:id="rId11"/>
  </p:sldLayoutIdLst>
  <p:txStyles>
    <p:titleStyle>
      <a:lvl1pPr algn="l" rtl="0" eaLnBrk="1" latinLnBrk="0" hangingPunct="1">
        <a:spcBef>
          <a:spcPct val="0"/>
        </a:spcBef>
        <a:buNone/>
        <a:defRPr kumimoji="0" sz="51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35428" indent="-435428" algn="l" rtl="0" eaLnBrk="1" latinLnBrk="0" hangingPunct="1">
        <a:spcBef>
          <a:spcPts val="952"/>
        </a:spcBef>
        <a:buClr>
          <a:schemeClr val="accent1"/>
        </a:buClr>
        <a:buSzPct val="76000"/>
        <a:buFont typeface="Wingdings 3"/>
        <a:buChar char=""/>
        <a:defRPr kumimoji="0" sz="4100" kern="1200">
          <a:solidFill>
            <a:schemeClr val="tx1"/>
          </a:solidFill>
          <a:latin typeface="+mn-lt"/>
          <a:ea typeface="+mn-ea"/>
          <a:cs typeface="+mn-cs"/>
        </a:defRPr>
      </a:lvl1pPr>
      <a:lvl2pPr marL="870856" indent="-435428" algn="l" rtl="0" eaLnBrk="1" latinLnBrk="0" hangingPunct="1">
        <a:spcBef>
          <a:spcPts val="794"/>
        </a:spcBef>
        <a:buClr>
          <a:schemeClr val="accent2"/>
        </a:buClr>
        <a:buSzPct val="76000"/>
        <a:buFont typeface="Wingdings 3"/>
        <a:buChar char=""/>
        <a:defRPr kumimoji="0" sz="3700" kern="1200">
          <a:solidFill>
            <a:schemeClr val="tx2"/>
          </a:solidFill>
          <a:latin typeface="+mn-lt"/>
          <a:ea typeface="+mn-ea"/>
          <a:cs typeface="+mn-cs"/>
        </a:defRPr>
      </a:lvl2pPr>
      <a:lvl3pPr marL="1306284" indent="-362857" algn="l" rtl="0" eaLnBrk="1" latinLnBrk="0" hangingPunct="1">
        <a:spcBef>
          <a:spcPts val="794"/>
        </a:spcBef>
        <a:buClr>
          <a:schemeClr val="bg1">
            <a:shade val="50000"/>
          </a:schemeClr>
        </a:buClr>
        <a:buSzPct val="76000"/>
        <a:buFont typeface="Wingdings 3"/>
        <a:buChar char="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1741713" indent="-362857" algn="l" rtl="0" eaLnBrk="1" latinLnBrk="0" hangingPunct="1">
        <a:spcBef>
          <a:spcPts val="635"/>
        </a:spcBef>
        <a:buClr>
          <a:schemeClr val="accent2">
            <a:shade val="75000"/>
          </a:schemeClr>
        </a:buClr>
        <a:buSzPct val="7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177141" indent="-362857" algn="l" rtl="0" eaLnBrk="1" latinLnBrk="0" hangingPunct="1">
        <a:spcBef>
          <a:spcPts val="476"/>
        </a:spcBef>
        <a:buClr>
          <a:schemeClr val="accent2"/>
        </a:buClr>
        <a:buSzPct val="70000"/>
        <a:buFont typeface="Wingdings"/>
        <a:buChar char=""/>
        <a:defRPr kumimoji="0"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2612569" indent="-290285" algn="l" rtl="0" eaLnBrk="1" latinLnBrk="0" hangingPunct="1">
        <a:spcBef>
          <a:spcPts val="476"/>
        </a:spcBef>
        <a:buClr>
          <a:srgbClr val="9FB8CD">
            <a:shade val="75000"/>
          </a:srgbClr>
        </a:buClr>
        <a:buSzPct val="75000"/>
        <a:buFont typeface="Wingdings 3"/>
        <a:buChar char=""/>
        <a:defRPr kumimoji="0" lang="en-US" sz="2500" kern="1200" smtClean="0">
          <a:solidFill>
            <a:schemeClr val="tx1"/>
          </a:solidFill>
          <a:latin typeface="+mn-lt"/>
          <a:ea typeface="+mn-ea"/>
          <a:cs typeface="+mn-cs"/>
        </a:defRPr>
      </a:lvl6pPr>
      <a:lvl7pPr marL="2902854" indent="-290285" algn="l" rtl="0" eaLnBrk="1" latinLnBrk="0" hangingPunct="1">
        <a:spcBef>
          <a:spcPts val="476"/>
        </a:spcBef>
        <a:buClr>
          <a:srgbClr val="727CA3">
            <a:shade val="75000"/>
          </a:srgbClr>
        </a:buClr>
        <a:buSzPct val="75000"/>
        <a:buFont typeface="Wingdings 3"/>
        <a:buChar char=""/>
        <a:defRPr kumimoji="0" lang="en-US" sz="2200" kern="1200" smtClean="0">
          <a:solidFill>
            <a:schemeClr val="tx1"/>
          </a:solidFill>
          <a:latin typeface="+mn-lt"/>
          <a:ea typeface="+mn-ea"/>
          <a:cs typeface="+mn-cs"/>
        </a:defRPr>
      </a:lvl7pPr>
      <a:lvl8pPr marL="3193140" indent="-290285" algn="l" rtl="0" eaLnBrk="1" latinLnBrk="0" hangingPunct="1">
        <a:spcBef>
          <a:spcPts val="476"/>
        </a:spcBef>
        <a:buClr>
          <a:prstClr val="white">
            <a:shade val="50000"/>
          </a:prstClr>
        </a:buClr>
        <a:buSzPct val="75000"/>
        <a:buFont typeface="Wingdings 3"/>
        <a:buChar char=""/>
        <a:defRPr kumimoji="0" lang="en-US" sz="2200" kern="1200" smtClean="0">
          <a:solidFill>
            <a:schemeClr val="tx1"/>
          </a:solidFill>
          <a:latin typeface="+mn-lt"/>
          <a:ea typeface="+mn-ea"/>
          <a:cs typeface="+mn-cs"/>
        </a:defRPr>
      </a:lvl8pPr>
      <a:lvl9pPr marL="3483425" indent="-290285" algn="l" rtl="0" eaLnBrk="1" latinLnBrk="0" hangingPunct="1">
        <a:spcBef>
          <a:spcPts val="476"/>
        </a:spcBef>
        <a:buClr>
          <a:srgbClr val="9FB8CD"/>
        </a:buClr>
        <a:buSzPct val="75000"/>
        <a:buFont typeface="Wingdings 3"/>
        <a:buChar char=""/>
        <a:defRPr kumimoji="0" lang="en-US" sz="1900" kern="1200" smtClean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72571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1451427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217714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290285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362856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4354281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507999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58057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66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4651513"/>
            <a:ext cx="14252713" cy="4174436"/>
          </a:xfrm>
        </p:spPr>
        <p:txBody>
          <a:bodyPr>
            <a:noAutofit/>
          </a:bodyPr>
          <a:lstStyle/>
          <a:p>
            <a:pPr algn="l"/>
            <a:r>
              <a:rPr lang="ru-RU" sz="8000" b="1" i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О правилах движения </a:t>
            </a:r>
            <a:r>
              <a:rPr lang="ru-RU" sz="8000" b="1" i="1" u="sng" dirty="0">
                <a:solidFill>
                  <a:srgbClr val="FF0000"/>
                </a:solidFill>
                <a:latin typeface="Arial Black" panose="020B0A04020102020204" pitchFamily="34" charset="0"/>
              </a:rPr>
              <a:t>-</a:t>
            </a:r>
            <a:r>
              <a:rPr lang="ru-RU" sz="8000" b="1" i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устами </a:t>
            </a:r>
            <a:r>
              <a:rPr lang="ru-RU" sz="8000" b="1" i="1" u="sng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8000" b="1" i="1" u="sng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8000" b="1" i="1" u="sng" smtClean="0">
                <a:solidFill>
                  <a:srgbClr val="FF0000"/>
                </a:solidFill>
                <a:latin typeface="Arial Black" panose="020B0A04020102020204" pitchFamily="34" charset="0"/>
              </a:rPr>
              <a:t>второклассника</a:t>
            </a:r>
            <a:r>
              <a:rPr lang="ru-RU" sz="8000" b="1" i="1" u="sng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!!!</a:t>
            </a:r>
            <a:endParaRPr lang="ru-RU" sz="8000" b="1" i="1" u="sng" dirty="0">
              <a:solidFill>
                <a:srgbClr val="FF0000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742499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6936" y="274320"/>
            <a:ext cx="5105768" cy="850392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bg2">
                    <a:lumMod val="25000"/>
                  </a:schemeClr>
                </a:solidFill>
              </a:rPr>
              <a:t>Эксперимент наглядно демонстрирует, прямое не соблюдение правил на дороге, водитель и пешеход как две разные планеты, каждый хочет проскочить… </a:t>
            </a:r>
            <a:endParaRPr lang="ru-RU" b="1" dirty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312228" y="0"/>
            <a:ext cx="10943772" cy="6583363"/>
          </a:xfrm>
        </p:spPr>
      </p:pic>
    </p:spTree>
    <p:extLst>
      <p:ext uri="{BB962C8B-B14F-4D97-AF65-F5344CB8AC3E}">
        <p14:creationId xmlns:p14="http://schemas.microsoft.com/office/powerpoint/2010/main" xmlns="" val="75951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0312" y="0"/>
            <a:ext cx="11462224" cy="1761067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</a:rPr>
              <a:t>Результат анкетирования среди родителей учащихся в 1 классе</a:t>
            </a:r>
            <a:endParaRPr lang="ru-RU" dirty="0">
              <a:solidFill>
                <a:srgbClr val="FF0000"/>
              </a:solidFill>
            </a:endParaRPr>
          </a:p>
        </p:txBody>
      </p:sp>
      <p:graphicFrame>
        <p:nvGraphicFramePr>
          <p:cNvPr id="15" name="Объект 14"/>
          <p:cNvGraphicFramePr>
            <a:graphicFrameLocks noGrp="1"/>
          </p:cNvGraphicFramePr>
          <p:nvPr>
            <p:ph sz="quarter" idx="1"/>
            <p:extLst>
              <p:ext uri="{D42A27DB-BD31-4B8C-83A1-F6EECF244321}">
                <p14:modId xmlns:p14="http://schemas.microsoft.com/office/powerpoint/2010/main" xmlns="" val="3301380932"/>
              </p:ext>
            </p:extLst>
          </p:nvPr>
        </p:nvGraphicFramePr>
        <p:xfrm>
          <a:off x="0" y="1761067"/>
          <a:ext cx="16073120" cy="80054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11032"/>
                <a:gridCol w="5042548"/>
                <a:gridCol w="6019540"/>
              </a:tblGrid>
              <a:tr h="3041227"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Из каких источников Ваш ребенок узнал о безопасности на дороге</a:t>
                      </a:r>
                      <a:endParaRPr lang="ru-RU" sz="4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Ваше мнение, с какого возраста ребенок должен узнать о правилах безопасности?</a:t>
                      </a:r>
                      <a:endParaRPr lang="ru-RU" sz="4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4000" dirty="0" smtClean="0"/>
                        <a:t>Почему в последние годы детей стали предупреждать об опасности на дороге?</a:t>
                      </a:r>
                      <a:endParaRPr lang="ru-RU" sz="40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216491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1. В школе         </a:t>
                      </a:r>
                      <a:r>
                        <a:rPr lang="ru-RU" sz="3200" dirty="0" smtClean="0">
                          <a:solidFill>
                            <a:srgbClr val="FF0000"/>
                          </a:solidFill>
                        </a:rPr>
                        <a:t>  </a:t>
                      </a:r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8 чел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1. В дошкольном  </a:t>
                      </a:r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3</a:t>
                      </a:r>
                      <a:r>
                        <a:rPr lang="ru-RU" sz="3200" baseline="0" dirty="0" smtClean="0">
                          <a:solidFill>
                            <a:srgbClr val="FFFF00"/>
                          </a:solidFill>
                        </a:rPr>
                        <a:t> чел.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514350" indent="-514350">
                        <a:buAutoNum type="arabicPeriod"/>
                      </a:pPr>
                      <a:r>
                        <a:rPr lang="ru-RU" sz="3200" dirty="0" smtClean="0"/>
                        <a:t>Движение стало </a:t>
                      </a:r>
                    </a:p>
                    <a:p>
                      <a:pPr marL="0" indent="0">
                        <a:buNone/>
                      </a:pPr>
                      <a:r>
                        <a:rPr lang="ru-RU" sz="3200" dirty="0" smtClean="0"/>
                        <a:t>активным     </a:t>
                      </a:r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4 чел.</a:t>
                      </a:r>
                      <a:r>
                        <a:rPr lang="ru-RU" sz="3200" dirty="0" smtClean="0"/>
                        <a:t>    </a:t>
                      </a:r>
                      <a:endParaRPr lang="ru-RU" sz="3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216491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2. Среди </a:t>
                      </a:r>
                    </a:p>
                    <a:p>
                      <a:r>
                        <a:rPr lang="ru-RU" sz="3200" dirty="0" smtClean="0"/>
                        <a:t>сверстников         </a:t>
                      </a:r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2 чел</a:t>
                      </a:r>
                      <a:r>
                        <a:rPr lang="ru-RU" sz="3200" dirty="0" smtClean="0"/>
                        <a:t>. </a:t>
                      </a:r>
                      <a:endParaRPr lang="ru-RU" sz="3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2. С начальных     </a:t>
                      </a:r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7</a:t>
                      </a:r>
                      <a:r>
                        <a:rPr lang="ru-RU" sz="3200" baseline="0" dirty="0" smtClean="0">
                          <a:solidFill>
                            <a:srgbClr val="FFFF00"/>
                          </a:solidFill>
                        </a:rPr>
                        <a:t> чел.</a:t>
                      </a:r>
                      <a:endParaRPr lang="ru-RU" sz="3200" dirty="0" smtClean="0">
                        <a:solidFill>
                          <a:srgbClr val="FFFF00"/>
                        </a:solidFill>
                      </a:endParaRPr>
                    </a:p>
                    <a:p>
                      <a:r>
                        <a:rPr lang="ru-RU" sz="3200" dirty="0" smtClean="0"/>
                        <a:t>классов</a:t>
                      </a:r>
                      <a:endParaRPr lang="ru-RU" sz="3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2. Дети не внимательны </a:t>
                      </a:r>
                    </a:p>
                    <a:p>
                      <a:r>
                        <a:rPr lang="ru-RU" sz="3200" dirty="0" smtClean="0"/>
                        <a:t>на улице        </a:t>
                      </a:r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5 чел .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216491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3. дома. От нас   </a:t>
                      </a:r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 1 чел.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3. Возраст не имеет</a:t>
                      </a:r>
                    </a:p>
                    <a:p>
                      <a:r>
                        <a:rPr lang="ru-RU" sz="3200" dirty="0" smtClean="0"/>
                        <a:t> значения          </a:t>
                      </a:r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5чел.</a:t>
                      </a:r>
                      <a:r>
                        <a:rPr lang="ru-RU" sz="3200" baseline="0" dirty="0" smtClean="0">
                          <a:solidFill>
                            <a:srgbClr val="FFFF00"/>
                          </a:solidFill>
                        </a:rPr>
                        <a:t> 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3. Попадают в ДТП    </a:t>
                      </a:r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3чел.</a:t>
                      </a:r>
                      <a:r>
                        <a:rPr lang="ru-RU" sz="3200" dirty="0" smtClean="0"/>
                        <a:t> </a:t>
                      </a:r>
                      <a:endParaRPr lang="ru-RU" sz="3200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216491"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4. Не задумывались</a:t>
                      </a:r>
                    </a:p>
                    <a:p>
                      <a:r>
                        <a:rPr lang="ru-RU" sz="3200" dirty="0" smtClean="0"/>
                        <a:t> откуда                </a:t>
                      </a:r>
                      <a:r>
                        <a:rPr lang="ru-RU" sz="3200" dirty="0" smtClean="0">
                          <a:solidFill>
                            <a:srgbClr val="FFFF00"/>
                          </a:solidFill>
                        </a:rPr>
                        <a:t>4 чел. </a:t>
                      </a:r>
                      <a:endParaRPr lang="ru-RU" sz="3200" dirty="0">
                        <a:solidFill>
                          <a:srgbClr val="FFFF00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3200" dirty="0" smtClean="0"/>
                        <a:t>4.</a:t>
                      </a:r>
                      <a:r>
                        <a:rPr lang="ru-RU" sz="3200" baseline="0" dirty="0" smtClean="0"/>
                        <a:t> В целях</a:t>
                      </a:r>
                    </a:p>
                    <a:p>
                      <a:r>
                        <a:rPr lang="ru-RU" sz="3200" baseline="0" dirty="0" smtClean="0"/>
                        <a:t> профилактики        </a:t>
                      </a:r>
                      <a:r>
                        <a:rPr lang="ru-RU" sz="3200" baseline="0" dirty="0" smtClean="0">
                          <a:solidFill>
                            <a:srgbClr val="FFFF00"/>
                          </a:solidFill>
                        </a:rPr>
                        <a:t>1 чел. </a:t>
                      </a: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90381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email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6240" y="233680"/>
            <a:ext cx="14874240" cy="3957746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FF0000"/>
                </a:solidFill>
              </a:rPr>
              <a:t>Правила дорожного движения для всех едины, их придумали не просто так! Отследить каждого нарушителя невозможно. Давайте будем следить за своими поступками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8411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email">
            <a:alphaModFix amt="9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5903" y="432366"/>
            <a:ext cx="10355915" cy="2195069"/>
          </a:xfrm>
        </p:spPr>
        <p:txBody>
          <a:bodyPr>
            <a:normAutofit fontScale="90000"/>
          </a:bodyPr>
          <a:lstStyle/>
          <a:p>
            <a:pPr algn="ctr"/>
            <a:r>
              <a:rPr lang="ru-RU" sz="8000" b="1" u="sng" dirty="0" smtClean="0">
                <a:solidFill>
                  <a:srgbClr val="002060"/>
                </a:solidFill>
              </a:rPr>
              <a:t>Всем спасибо за внимание!!!</a:t>
            </a:r>
            <a:endParaRPr lang="ru-RU" sz="8000" b="1" u="sng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188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buNone/>
            </a:pPr>
            <a:r>
              <a:rPr lang="ru-RU" sz="8800" b="1" dirty="0" smtClean="0">
                <a:solidFill>
                  <a:srgbClr val="FF0000"/>
                </a:solidFill>
              </a:rPr>
              <a:t>ЦЕЛЬ:</a:t>
            </a:r>
          </a:p>
          <a:p>
            <a:pPr>
              <a:buNone/>
            </a:pPr>
            <a:r>
              <a:rPr lang="ru-RU" sz="8800" dirty="0" smtClean="0">
                <a:solidFill>
                  <a:srgbClr val="7030A0"/>
                </a:solidFill>
              </a:rPr>
              <a:t> </a:t>
            </a:r>
            <a:r>
              <a:rPr lang="ru-RU" sz="8800" b="1" i="1" dirty="0" smtClean="0">
                <a:solidFill>
                  <a:srgbClr val="7030A0"/>
                </a:solidFill>
              </a:rPr>
              <a:t>Выявить применяют ли дети знания о безопасности на дороге?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email">
            <a:alphaModFix amt="77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08127" y="3938638"/>
            <a:ext cx="13009334" cy="1938377"/>
          </a:xfrm>
        </p:spPr>
        <p:txBody>
          <a:bodyPr>
            <a:noAutofit/>
          </a:bodyPr>
          <a:lstStyle/>
          <a:p>
            <a: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Классный </a:t>
            </a:r>
            <a:r>
              <a:rPr lang="ru-RU" sz="5333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>час с инспектором </a:t>
            </a:r>
            <a: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ГИБДД, Давыдовым  Дмитрием Петровичем, который </a:t>
            </a:r>
            <a:r>
              <a:rPr lang="ru-RU" sz="5333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/>
            </a:r>
            <a:br>
              <a:rPr lang="ru-RU" sz="5333" b="1" i="1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5333" b="1" i="1" dirty="0" smtClean="0">
                <a:solidFill>
                  <a:srgbClr val="FF0000"/>
                </a:solidFill>
                <a:latin typeface="Arial Black" panose="020B0A04020102020204" pitchFamily="34" charset="0"/>
              </a:rPr>
              <a:t>рассказал </a:t>
            </a:r>
            <a:r>
              <a:rPr lang="ru-RU" sz="5333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>почему надо</a:t>
            </a:r>
            <a:br>
              <a:rPr lang="ru-RU" sz="5333" b="1" i="1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5333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> соблюдать </a:t>
            </a:r>
            <a:br>
              <a:rPr lang="ru-RU" sz="5333" b="1" i="1" dirty="0">
                <a:solidFill>
                  <a:srgbClr val="FF0000"/>
                </a:solidFill>
                <a:latin typeface="Arial Black" panose="020B0A04020102020204" pitchFamily="34" charset="0"/>
              </a:rPr>
            </a:br>
            <a:r>
              <a:rPr lang="ru-RU" sz="5333" b="1" i="1" dirty="0">
                <a:solidFill>
                  <a:srgbClr val="FF0000"/>
                </a:solidFill>
                <a:latin typeface="Arial Black" panose="020B0A04020102020204" pitchFamily="34" charset="0"/>
              </a:rPr>
              <a:t>правила движения</a:t>
            </a:r>
          </a:p>
        </p:txBody>
      </p:sp>
    </p:spTree>
    <p:extLst>
      <p:ext uri="{BB962C8B-B14F-4D97-AF65-F5344CB8AC3E}">
        <p14:creationId xmlns:p14="http://schemas.microsoft.com/office/powerpoint/2010/main" xmlns="" val="2282949215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8236" y="108575"/>
            <a:ext cx="6777848" cy="2390786"/>
          </a:xfrm>
        </p:spPr>
        <p:txBody>
          <a:bodyPr>
            <a:noAutofit/>
          </a:bodyPr>
          <a:lstStyle/>
          <a:p>
            <a:pPr algn="ctr"/>
            <a:r>
              <a:rPr lang="ru-RU" sz="6600" b="1" i="1" dirty="0">
                <a:solidFill>
                  <a:srgbClr val="7030A0"/>
                </a:solidFill>
              </a:rPr>
              <a:t>О</a:t>
            </a:r>
            <a:r>
              <a:rPr lang="ru-RU" sz="6600" b="1" i="1" dirty="0" smtClean="0">
                <a:solidFill>
                  <a:srgbClr val="7030A0"/>
                </a:solidFill>
              </a:rPr>
              <a:t> чем говорят нам знаки?</a:t>
            </a:r>
            <a:endParaRPr lang="ru-RU" sz="6600" b="1" i="1" dirty="0">
              <a:solidFill>
                <a:srgbClr val="7030A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558236" y="2760334"/>
            <a:ext cx="6330244" cy="5652145"/>
          </a:xfrm>
        </p:spPr>
        <p:txBody>
          <a:bodyPr>
            <a:noAutofit/>
          </a:bodyPr>
          <a:lstStyle/>
          <a:p>
            <a:pPr algn="ctr">
              <a:buFont typeface="Arial" pitchFamily="34" charset="0"/>
              <a:buChar char="•"/>
            </a:pPr>
            <a:r>
              <a:rPr lang="ru-RU" sz="5400" b="1" dirty="0" smtClean="0"/>
              <a:t>Пешеходная зона. </a:t>
            </a:r>
          </a:p>
          <a:p>
            <a:pPr>
              <a:buFont typeface="Arial" pitchFamily="34" charset="0"/>
              <a:buChar char="•"/>
            </a:pPr>
            <a:r>
              <a:rPr lang="ru-RU" sz="5400" b="1" dirty="0" smtClean="0"/>
              <a:t> Осторожно, дети!</a:t>
            </a:r>
          </a:p>
          <a:p>
            <a:pPr>
              <a:buFont typeface="Arial" pitchFamily="34" charset="0"/>
              <a:buChar char="•"/>
            </a:pPr>
            <a:r>
              <a:rPr lang="ru-RU" sz="5400" b="1" dirty="0" smtClean="0"/>
              <a:t> Транспорту здесь     не место. </a:t>
            </a:r>
          </a:p>
          <a:p>
            <a:pPr>
              <a:buFont typeface="Arial" pitchFamily="34" charset="0"/>
              <a:buChar char="•"/>
            </a:pPr>
            <a:r>
              <a:rPr lang="ru-RU" sz="5400" b="1" dirty="0" smtClean="0"/>
              <a:t> Знак стоит перед        центральной      улицей</a:t>
            </a:r>
            <a:endParaRPr lang="ru-RU" sz="5400" b="1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89304" y="445882"/>
            <a:ext cx="4101548" cy="4384535"/>
          </a:xfrm>
        </p:spPr>
      </p:pic>
      <p:pic>
        <p:nvPicPr>
          <p:cNvPr id="1026" name="Picture 2" descr="F:\фотки для презентации\20150412_125329-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12205252" y="417444"/>
            <a:ext cx="3752574" cy="4471151"/>
          </a:xfrm>
          <a:prstGeom prst="rect">
            <a:avLst/>
          </a:prstGeom>
          <a:noFill/>
        </p:spPr>
      </p:pic>
      <p:pic>
        <p:nvPicPr>
          <p:cNvPr id="1028" name="Picture 4" descr="F:\фотки для презентации\20150412_124304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214219" y="5139599"/>
            <a:ext cx="4234070" cy="3571850"/>
          </a:xfrm>
          <a:prstGeom prst="rect">
            <a:avLst/>
          </a:prstGeom>
          <a:noFill/>
        </p:spPr>
      </p:pic>
      <p:pic>
        <p:nvPicPr>
          <p:cNvPr id="1029" name="Picture 5" descr="F:\фотки для презентации\20150412_12434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264887" y="5267738"/>
            <a:ext cx="3675783" cy="336656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831857001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3908" y="692494"/>
            <a:ext cx="8787965" cy="1426194"/>
          </a:xfrm>
        </p:spPr>
        <p:txBody>
          <a:bodyPr>
            <a:normAutofit/>
          </a:bodyPr>
          <a:lstStyle/>
          <a:p>
            <a:pPr algn="ctr"/>
            <a:r>
              <a:rPr lang="ru-RU" b="1" i="1" u="sng" dirty="0" smtClean="0">
                <a:solidFill>
                  <a:srgbClr val="FF0000"/>
                </a:solidFill>
              </a:rPr>
              <a:t>Пешеходный переход</a:t>
            </a:r>
            <a:endParaRPr lang="ru-RU" b="1" i="1" u="sng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18718" y="2267599"/>
            <a:ext cx="5773189" cy="5299364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518015" y="2134784"/>
            <a:ext cx="4617720" cy="5557058"/>
          </a:xfrm>
          <a:solidFill>
            <a:schemeClr val="accent1">
              <a:lumMod val="60000"/>
              <a:lumOff val="40000"/>
            </a:schemeClr>
          </a:solidFill>
        </p:spPr>
      </p:pic>
    </p:spTree>
    <p:extLst>
      <p:ext uri="{BB962C8B-B14F-4D97-AF65-F5344CB8AC3E}">
        <p14:creationId xmlns:p14="http://schemas.microsoft.com/office/powerpoint/2010/main" xmlns="" val="319953195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7330"/>
            <a:ext cx="9418320" cy="3320060"/>
          </a:xfrm>
        </p:spPr>
        <p:txBody>
          <a:bodyPr>
            <a:noAutofit/>
          </a:bodyPr>
          <a:lstStyle/>
          <a:p>
            <a:r>
              <a:rPr lang="ru-RU" sz="7200" b="1" u="sng" dirty="0" smtClean="0">
                <a:solidFill>
                  <a:schemeClr val="bg1"/>
                </a:solidFill>
              </a:rPr>
              <a:t>Беседа с водителем школьного </a:t>
            </a:r>
            <a:br>
              <a:rPr lang="ru-RU" sz="7200" b="1" u="sng" dirty="0" smtClean="0">
                <a:solidFill>
                  <a:schemeClr val="bg1"/>
                </a:solidFill>
              </a:rPr>
            </a:br>
            <a:r>
              <a:rPr lang="ru-RU" sz="7200" b="1" u="sng" dirty="0" smtClean="0">
                <a:solidFill>
                  <a:schemeClr val="bg1"/>
                </a:solidFill>
              </a:rPr>
              <a:t>автобуса</a:t>
            </a:r>
            <a:endParaRPr lang="ru-RU" sz="7200" b="1" u="sng" dirty="0">
              <a:solidFill>
                <a:schemeClr val="bg1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619197" y="3792500"/>
            <a:ext cx="6594968" cy="4984610"/>
          </a:xfrm>
        </p:spPr>
        <p:txBody>
          <a:bodyPr>
            <a:noAutofit/>
          </a:bodyPr>
          <a:lstStyle/>
          <a:p>
            <a:r>
              <a:rPr lang="ru-RU" sz="5400" i="1" dirty="0" smtClean="0">
                <a:solidFill>
                  <a:schemeClr val="bg1">
                    <a:lumMod val="95000"/>
                  </a:schemeClr>
                </a:solidFill>
              </a:rPr>
              <a:t>«Бывает, когда на дороге очень скользко, но автобус в рейс выпускать надо в любую погоду»</a:t>
            </a:r>
            <a:endParaRPr lang="ru-RU" sz="5400" i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60348" y="2185564"/>
            <a:ext cx="6022571" cy="3624349"/>
          </a:xfrm>
        </p:spPr>
      </p:pic>
    </p:spTree>
    <p:extLst>
      <p:ext uri="{BB962C8B-B14F-4D97-AF65-F5344CB8AC3E}">
        <p14:creationId xmlns:p14="http://schemas.microsoft.com/office/powerpoint/2010/main" xmlns="" val="458795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6472" y="189653"/>
            <a:ext cx="13757768" cy="1761067"/>
          </a:xfrm>
        </p:spPr>
        <p:txBody>
          <a:bodyPr>
            <a:noAutofit/>
          </a:bodyPr>
          <a:lstStyle/>
          <a:p>
            <a:pPr algn="ctr"/>
            <a:r>
              <a:rPr lang="ru-RU" sz="5400" i="1" dirty="0" smtClean="0">
                <a:solidFill>
                  <a:schemeClr val="accent1">
                    <a:lumMod val="40000"/>
                    <a:lumOff val="60000"/>
                  </a:schemeClr>
                </a:solidFill>
              </a:rPr>
              <a:t>По результатам опроса большинство ребят знают правила движения</a:t>
            </a:r>
            <a:endParaRPr lang="ru-RU" sz="5400" i="1" dirty="0">
              <a:solidFill>
                <a:schemeClr val="accent1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83797" y="2163656"/>
            <a:ext cx="2893681" cy="5352712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2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718304" y="2166730"/>
            <a:ext cx="3272757" cy="5342371"/>
          </a:xfrm>
        </p:spPr>
      </p:pic>
      <p:pic>
        <p:nvPicPr>
          <p:cNvPr id="2050" name="Picture 2" descr="F:\фотки для презентации\20150401_103049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8485631" y="2146851"/>
            <a:ext cx="3247013" cy="5397632"/>
          </a:xfrm>
          <a:prstGeom prst="rect">
            <a:avLst/>
          </a:prstGeom>
          <a:noFill/>
        </p:spPr>
      </p:pic>
      <p:pic>
        <p:nvPicPr>
          <p:cNvPr id="2051" name="Picture 3" descr="F:\фотки для презентации\20150401_102907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12352999" y="2166248"/>
            <a:ext cx="3251437" cy="540498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028159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6399" y="852555"/>
            <a:ext cx="5636836" cy="4892262"/>
          </a:xfrm>
        </p:spPr>
        <p:txBody>
          <a:bodyPr>
            <a:normAutofit/>
          </a:bodyPr>
          <a:lstStyle/>
          <a:p>
            <a:r>
              <a:rPr lang="ru-RU" dirty="0" smtClean="0"/>
              <a:t>Стала наблюдать как наши ребята, ведут себя на дороге, при переходе улицы</a:t>
            </a:r>
            <a:endParaRPr lang="ru-RU" dirty="0"/>
          </a:p>
        </p:txBody>
      </p:sp>
      <p:pic>
        <p:nvPicPr>
          <p:cNvPr id="4" name="Содержимое 3" descr="20150408_135442.jpg"/>
          <p:cNvPicPr>
            <a:picLocks noGrp="1" noChangeAspect="1"/>
          </p:cNvPicPr>
          <p:nvPr>
            <p:ph sz="quarter" idx="1"/>
          </p:nvPr>
        </p:nvPicPr>
        <p:blipFill>
          <a:blip r:embed="rId2" cstate="email"/>
          <a:stretch>
            <a:fillRect/>
          </a:stretch>
        </p:blipFill>
        <p:spPr>
          <a:xfrm>
            <a:off x="6341164" y="384313"/>
            <a:ext cx="9406233" cy="6034088"/>
          </a:xfr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" y="212707"/>
            <a:ext cx="15676880" cy="1714060"/>
          </a:xfrm>
        </p:spPr>
        <p:txBody>
          <a:bodyPr>
            <a:noAutofit/>
          </a:bodyPr>
          <a:lstStyle/>
          <a:p>
            <a:pPr algn="ctr"/>
            <a:r>
              <a:rPr lang="ru-RU" sz="5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… Но наблюдение за ребятами показывает обратное</a:t>
            </a:r>
            <a:endParaRPr lang="ru-RU" sz="5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43840" y="1676400"/>
            <a:ext cx="8159488" cy="1846478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Не оглянувшись по сторонам, переходят улицу 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3"/>
          </p:nvPr>
        </p:nvSpPr>
        <p:spPr>
          <a:xfrm>
            <a:off x="9195808" y="1765773"/>
            <a:ext cx="6989072" cy="1596111"/>
          </a:xfrm>
        </p:spPr>
        <p:txBody>
          <a:bodyPr>
            <a:normAutofit lnSpcReduction="10000"/>
          </a:bodyPr>
          <a:lstStyle/>
          <a:p>
            <a:r>
              <a:rPr lang="ru-RU" sz="4800" dirty="0">
                <a:solidFill>
                  <a:srgbClr val="FFFF00"/>
                </a:solidFill>
              </a:rPr>
              <a:t>в</a:t>
            </a:r>
            <a:r>
              <a:rPr lang="ru-RU" sz="4800" dirty="0" smtClean="0">
                <a:solidFill>
                  <a:srgbClr val="FFFF00"/>
                </a:solidFill>
              </a:rPr>
              <a:t>дали от пешеходного перехода</a:t>
            </a:r>
            <a:endParaRPr lang="ru-RU" sz="4800" dirty="0">
              <a:solidFill>
                <a:srgbClr val="FFFF00"/>
              </a:solidFill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8782" y="3508662"/>
            <a:ext cx="5522505" cy="4840208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4"/>
          </p:nvPr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066227" y="3860107"/>
            <a:ext cx="5573684" cy="3354185"/>
          </a:xfrm>
        </p:spPr>
      </p:pic>
    </p:spTree>
    <p:extLst>
      <p:ext uri="{BB962C8B-B14F-4D97-AF65-F5344CB8AC3E}">
        <p14:creationId xmlns:p14="http://schemas.microsoft.com/office/powerpoint/2010/main" xmlns="" val="396568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Начальная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Начальная">
      <a:majorFont>
        <a:latin typeface="Bookman Old Style"/>
        <a:ea typeface=""/>
        <a:cs typeface=""/>
        <a:font script="Grek" typeface="Cambria"/>
        <a:font script="Cyrl" typeface="Cambria"/>
        <a:font script="Jpan" typeface="HG明朝E"/>
        <a:font script="Hang" typeface="돋움"/>
        <a:font script="Hans" typeface="宋体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Gill Sans MT"/>
        <a:ea typeface=""/>
        <a:cs typeface=""/>
        <a:font script="Grek" typeface="Calibri"/>
        <a:font script="Cyrl" typeface="Calibri"/>
        <a:font script="Jpan" typeface="ＭＳ Ｐゴシック"/>
        <a:font script="Hang" typeface="맑은 고딕"/>
        <a:font script="Hans" typeface="华文新魏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Начальная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60000"/>
                <a:satMod val="300000"/>
              </a:schemeClr>
            </a:gs>
            <a:gs pos="30000">
              <a:schemeClr val="phClr">
                <a:shade val="80000"/>
                <a:satMod val="230000"/>
              </a:schemeClr>
            </a:gs>
            <a:gs pos="100000">
              <a:schemeClr val="phClr">
                <a:tint val="97000"/>
                <a:satMod val="22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6000"/>
                <a:satMod val="120000"/>
              </a:schemeClr>
              <a:schemeClr val="phClr">
                <a:tint val="90000"/>
              </a:schemeClr>
            </a:duotone>
          </a:blip>
          <a:tile tx="0" ty="0" sx="35000" sy="40000" flip="x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649</TotalTime>
  <Words>292</Words>
  <Application>Microsoft Office PowerPoint</Application>
  <PresentationFormat>Произвольный</PresentationFormat>
  <Paragraphs>43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Начальная</vt:lpstr>
      <vt:lpstr>О правилах движения -устами  второклассника!!!</vt:lpstr>
      <vt:lpstr> </vt:lpstr>
      <vt:lpstr>      Классный час с инспектором ГИБДД, Давыдовым  Дмитрием Петровичем, который  рассказал почему надо  соблюдать  правила движения</vt:lpstr>
      <vt:lpstr>О чем говорят нам знаки?</vt:lpstr>
      <vt:lpstr>Пешеходный переход</vt:lpstr>
      <vt:lpstr>Беседа с водителем школьного  автобуса</vt:lpstr>
      <vt:lpstr>По результатам опроса большинство ребят знают правила движения</vt:lpstr>
      <vt:lpstr>Стала наблюдать как наши ребята, ведут себя на дороге, при переходе улицы</vt:lpstr>
      <vt:lpstr>… Но наблюдение за ребятами показывает обратное</vt:lpstr>
      <vt:lpstr>Эксперимент наглядно демонстрирует, прямое не соблюдение правил на дороге, водитель и пешеход как две разные планеты, каждый хочет проскочить… </vt:lpstr>
      <vt:lpstr>Результат анкетирования среди родителей учащихся в 1 классе</vt:lpstr>
      <vt:lpstr>Правила дорожного движения для всех едины, их придумали не просто так! Отследить каждого нарушителя невозможно. Давайте будем следить за своими поступками</vt:lpstr>
      <vt:lpstr>Всем спасибо за внимание!!!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 правилах движения – устами первоклассника</dc:title>
  <dc:creator>карина</dc:creator>
  <cp:lastModifiedBy>Роман</cp:lastModifiedBy>
  <cp:revision>56</cp:revision>
  <dcterms:created xsi:type="dcterms:W3CDTF">2015-03-17T03:44:29Z</dcterms:created>
  <dcterms:modified xsi:type="dcterms:W3CDTF">2018-10-15T08:35:20Z</dcterms:modified>
</cp:coreProperties>
</file>