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300" r:id="rId2"/>
    <p:sldId id="263" r:id="rId3"/>
    <p:sldId id="267" r:id="rId4"/>
    <p:sldId id="268" r:id="rId5"/>
    <p:sldId id="259" r:id="rId6"/>
    <p:sldId id="262" r:id="rId7"/>
    <p:sldId id="296" r:id="rId8"/>
    <p:sldId id="287" r:id="rId9"/>
    <p:sldId id="307" r:id="rId10"/>
    <p:sldId id="276" r:id="rId11"/>
    <p:sldId id="266" r:id="rId12"/>
    <p:sldId id="298" r:id="rId13"/>
    <p:sldId id="305" r:id="rId14"/>
    <p:sldId id="306" r:id="rId15"/>
    <p:sldId id="273" r:id="rId16"/>
    <p:sldId id="265" r:id="rId17"/>
    <p:sldId id="291" r:id="rId18"/>
    <p:sldId id="293" r:id="rId19"/>
    <p:sldId id="282" r:id="rId20"/>
    <p:sldId id="261" r:id="rId21"/>
    <p:sldId id="260" r:id="rId22"/>
    <p:sldId id="294" r:id="rId23"/>
    <p:sldId id="264" r:id="rId24"/>
    <p:sldId id="302" r:id="rId25"/>
    <p:sldId id="281" r:id="rId26"/>
    <p:sldId id="301" r:id="rId27"/>
    <p:sldId id="304" r:id="rId28"/>
    <p:sldId id="308" r:id="rId29"/>
    <p:sldId id="30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11" autoAdjust="0"/>
    <p:restoredTop sz="91738" autoAdjust="0"/>
  </p:normalViewPr>
  <p:slideViewPr>
    <p:cSldViewPr>
      <p:cViewPr varScale="1">
        <p:scale>
          <a:sx n="79" d="100"/>
          <a:sy n="79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4.wmf"/><Relationship Id="rId1" Type="http://schemas.openxmlformats.org/officeDocument/2006/relationships/image" Target="../media/image8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E6C713-CDE8-40E1-B1EC-06CE3F15505B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F2B602-6F63-470B-8922-31E42A5F43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F2B602-6F63-470B-8922-31E42A5F431F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0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29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4.jpeg"/><Relationship Id="rId7" Type="http://schemas.openxmlformats.org/officeDocument/2006/relationships/image" Target="../media/image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9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png"/><Relationship Id="rId18" Type="http://schemas.openxmlformats.org/officeDocument/2006/relationships/image" Target="../media/image7.jpeg"/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12" Type="http://schemas.openxmlformats.org/officeDocument/2006/relationships/image" Target="../media/image54.jpeg"/><Relationship Id="rId17" Type="http://schemas.openxmlformats.org/officeDocument/2006/relationships/image" Target="../media/image10.jpeg"/><Relationship Id="rId2" Type="http://schemas.openxmlformats.org/officeDocument/2006/relationships/image" Target="../media/image44.jpeg"/><Relationship Id="rId16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jpeg"/><Relationship Id="rId15" Type="http://schemas.openxmlformats.org/officeDocument/2006/relationships/hyperlink" Target="http://images.yandex.ru/yandsearch?p=3&amp;text=%20%D0%A2%D0%B2%D0%BE%D1%80%D1%87%D0%B5%D1%81%D1%82%D0%B2%D0%BE%20%D0%90%D0%BB%D0%B8%D1%82%D0%B5%D1%82%D0%B0%20%D0%9D%D0%B8%D0%BA%D0%BE%D0%BB%D0%B0%D0%B5%D0%B2%D0%B8%D1%87%D0%B0%20%D0%9D%D0%B5%D0%BC%D1%82%D1%83%D1%88%D0%BA%D0%B8%D0%BD%D0%B0&amp;spsite=literatmuz.ucoz.ru&amp;img_url=literatmuz.ucoz.ru/nemt.jpg&amp;rpt=simage" TargetMode="External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jpeg"/><Relationship Id="rId14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10.jpeg"/><Relationship Id="rId7" Type="http://schemas.openxmlformats.org/officeDocument/2006/relationships/image" Target="../media/image61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K:\&#1082;&#1088;&#1072;&#1077;&#1074;&#1086;&#1081;%20&#1091;&#1088;&#1086;&#1082;\02%2002%20&#1044;&#1086;&#1088;&#1086;&#1078;&#1082;&#1072;%202.wma" TargetMode="Externa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9.gif"/><Relationship Id="rId4" Type="http://schemas.openxmlformats.org/officeDocument/2006/relationships/image" Target="../media/image4.jpeg"/><Relationship Id="rId9" Type="http://schemas.openxmlformats.org/officeDocument/2006/relationships/hyperlink" Target="http://www.evenkiya.ru/ex1/peo/a.shtm?24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7" Type="http://schemas.openxmlformats.org/officeDocument/2006/relationships/image" Target="../media/image7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68.jpeg"/><Relationship Id="rId7" Type="http://schemas.openxmlformats.org/officeDocument/2006/relationships/image" Target="../media/image10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73.jpeg"/><Relationship Id="rId7" Type="http://schemas.openxmlformats.org/officeDocument/2006/relationships/image" Target="../media/image10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7" Type="http://schemas.openxmlformats.org/officeDocument/2006/relationships/image" Target="../media/image80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0.jpeg"/><Relationship Id="rId4" Type="http://schemas.openxmlformats.org/officeDocument/2006/relationships/image" Target="../media/image7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7" Type="http://schemas.openxmlformats.org/officeDocument/2006/relationships/image" Target="../media/image7.jpeg"/><Relationship Id="rId2" Type="http://schemas.openxmlformats.org/officeDocument/2006/relationships/hyperlink" Target="http://images.yandex.ru/search?p=8&amp;text=%D0%A4%D0%BE%D1%82%D0%BE%20%20%D0%BE%D1%85%D0%BE%D1%82%D0%B0%20%D0%B2%20%D0%AD%D0%B2%D0%B5%D0%BD%D0%BA%D0%B8%D0%B8%20&amp;spsite=fake-002-666062.ru&amp;img_url=pics.vesti.ru/p/b_23936.jpg&amp;rpt=simage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82.gif"/><Relationship Id="rId4" Type="http://schemas.openxmlformats.org/officeDocument/2006/relationships/hyperlink" Target="http://www.evenkiya.ru/ex1/nat/a.shtm?19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13" Type="http://schemas.openxmlformats.org/officeDocument/2006/relationships/image" Target="../media/image95.jpeg"/><Relationship Id="rId18" Type="http://schemas.openxmlformats.org/officeDocument/2006/relationships/oleObject" Target="../embeddings/oleObject2.bin"/><Relationship Id="rId3" Type="http://schemas.openxmlformats.org/officeDocument/2006/relationships/image" Target="../media/image85.jpeg"/><Relationship Id="rId21" Type="http://schemas.openxmlformats.org/officeDocument/2006/relationships/image" Target="../media/image101.jpeg"/><Relationship Id="rId7" Type="http://schemas.openxmlformats.org/officeDocument/2006/relationships/image" Target="../media/image89.png"/><Relationship Id="rId12" Type="http://schemas.openxmlformats.org/officeDocument/2006/relationships/image" Target="../media/image94.jpeg"/><Relationship Id="rId17" Type="http://schemas.openxmlformats.org/officeDocument/2006/relationships/image" Target="../media/image98.jpe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97.jpeg"/><Relationship Id="rId20" Type="http://schemas.openxmlformats.org/officeDocument/2006/relationships/image" Target="../media/image100.jpeg"/><Relationship Id="rId1" Type="http://schemas.openxmlformats.org/officeDocument/2006/relationships/vmlDrawing" Target="../drawings/vmlDrawing1.vml"/><Relationship Id="rId6" Type="http://schemas.openxmlformats.org/officeDocument/2006/relationships/image" Target="../media/image88.png"/><Relationship Id="rId11" Type="http://schemas.openxmlformats.org/officeDocument/2006/relationships/image" Target="../media/image93.jpeg"/><Relationship Id="rId5" Type="http://schemas.openxmlformats.org/officeDocument/2006/relationships/image" Target="../media/image87.png"/><Relationship Id="rId15" Type="http://schemas.openxmlformats.org/officeDocument/2006/relationships/oleObject" Target="../embeddings/oleObject1.bin"/><Relationship Id="rId10" Type="http://schemas.openxmlformats.org/officeDocument/2006/relationships/image" Target="../media/image92.jpeg"/><Relationship Id="rId19" Type="http://schemas.openxmlformats.org/officeDocument/2006/relationships/image" Target="../media/image99.jpeg"/><Relationship Id="rId4" Type="http://schemas.openxmlformats.org/officeDocument/2006/relationships/image" Target="../media/image86.png"/><Relationship Id="rId9" Type="http://schemas.openxmlformats.org/officeDocument/2006/relationships/image" Target="../media/image91.jpeg"/><Relationship Id="rId14" Type="http://schemas.openxmlformats.org/officeDocument/2006/relationships/image" Target="../media/image96.jpeg"/><Relationship Id="rId22" Type="http://schemas.openxmlformats.org/officeDocument/2006/relationships/image" Target="../media/image7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venkiya.ru/ex1/nat/a.shtm?14" TargetMode="External"/><Relationship Id="rId13" Type="http://schemas.openxmlformats.org/officeDocument/2006/relationships/image" Target="../media/image107.gif"/><Relationship Id="rId3" Type="http://schemas.openxmlformats.org/officeDocument/2006/relationships/image" Target="../media/image102.gif"/><Relationship Id="rId7" Type="http://schemas.openxmlformats.org/officeDocument/2006/relationships/image" Target="../media/image104.gif"/><Relationship Id="rId12" Type="http://schemas.openxmlformats.org/officeDocument/2006/relationships/hyperlink" Target="http://www.evenkiya.ru/ex1/nat/a.shtm?05" TargetMode="External"/><Relationship Id="rId17" Type="http://schemas.openxmlformats.org/officeDocument/2006/relationships/image" Target="../media/image7.jpeg"/><Relationship Id="rId2" Type="http://schemas.openxmlformats.org/officeDocument/2006/relationships/hyperlink" Target="http://www.evenkiya.ru/ex1/nat/a.shtm?39" TargetMode="External"/><Relationship Id="rId16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venkiya.ru/ex1/nat/a.shtm?08" TargetMode="External"/><Relationship Id="rId11" Type="http://schemas.openxmlformats.org/officeDocument/2006/relationships/image" Target="../media/image106.gif"/><Relationship Id="rId5" Type="http://schemas.openxmlformats.org/officeDocument/2006/relationships/image" Target="../media/image103.gif"/><Relationship Id="rId15" Type="http://schemas.openxmlformats.org/officeDocument/2006/relationships/image" Target="../media/image108.gif"/><Relationship Id="rId10" Type="http://schemas.openxmlformats.org/officeDocument/2006/relationships/hyperlink" Target="http://www.evenkiya.ru/ex1/nat/a.shtm?18" TargetMode="External"/><Relationship Id="rId4" Type="http://schemas.openxmlformats.org/officeDocument/2006/relationships/hyperlink" Target="http://www.evenkiya.ru/ex1/nat/a.shtm?49" TargetMode="External"/><Relationship Id="rId9" Type="http://schemas.openxmlformats.org/officeDocument/2006/relationships/image" Target="../media/image105.gif"/><Relationship Id="rId14" Type="http://schemas.openxmlformats.org/officeDocument/2006/relationships/hyperlink" Target="http://www.evenkiya.ru/ex1/nat/a.shtm?06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110.jpeg"/><Relationship Id="rId7" Type="http://schemas.openxmlformats.org/officeDocument/2006/relationships/image" Target="../media/image7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Relationship Id="rId9" Type="http://schemas.openxmlformats.org/officeDocument/2006/relationships/image" Target="../media/image114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image" Target="../media/image7.jpeg"/><Relationship Id="rId7" Type="http://schemas.openxmlformats.org/officeDocument/2006/relationships/image" Target="../media/image11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0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0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7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929322" y="571480"/>
            <a:ext cx="1823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285728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</a:rPr>
              <a:t>Урок – путешествие по Эвенкии.  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2" descr="F:\природа\Виви5-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18" y="2643182"/>
            <a:ext cx="350046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357290" y="3357562"/>
            <a:ext cx="300039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2910" y="785794"/>
            <a:ext cx="7858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     </a:t>
            </a:r>
            <a:r>
              <a:rPr lang="ru-RU" sz="3600" dirty="0" smtClean="0"/>
              <a:t>   </a:t>
            </a:r>
            <a:r>
              <a:rPr lang="ru-RU" sz="3600" dirty="0" smtClean="0">
                <a:solidFill>
                  <a:srgbClr val="FFFF00"/>
                </a:solidFill>
              </a:rPr>
              <a:t>Озеро </a:t>
            </a:r>
            <a:r>
              <a:rPr lang="ru-RU" sz="3600" dirty="0" err="1" smtClean="0">
                <a:solidFill>
                  <a:srgbClr val="FFFF00"/>
                </a:solidFill>
              </a:rPr>
              <a:t>Виви</a:t>
            </a:r>
            <a:r>
              <a:rPr lang="ru-RU" sz="3600" dirty="0" smtClean="0">
                <a:solidFill>
                  <a:srgbClr val="FFFF00"/>
                </a:solidFill>
              </a:rPr>
              <a:t> – географический центр России</a:t>
            </a:r>
            <a:r>
              <a:rPr lang="ru-RU" sz="3600" dirty="0" smtClean="0"/>
              <a:t> 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5" name="Picture 1" descr="G:\сканирование002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7" name="Picture 1" descr="G:\сканирование00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Надя и Самир\Рабочий стол\Фото123\IMG_006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00" y="3286124"/>
            <a:ext cx="3643338" cy="2643206"/>
          </a:xfrm>
          <a:prstGeom prst="rect">
            <a:avLst/>
          </a:prstGeom>
          <a:noFill/>
        </p:spPr>
      </p:pic>
      <p:pic>
        <p:nvPicPr>
          <p:cNvPr id="12291" name="Picture 3" descr="C:\Documents and Settings\Надя и Самир\Рабочий стол\Фото123\IMG_9758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628" y="2000240"/>
            <a:ext cx="3929090" cy="27860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1214422"/>
            <a:ext cx="79296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Самое глубокое озеро в Эвенкии – озеро Ессей. 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6" name="Picture 1" descr="G:\сканирование002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7" name="Picture 1" descr="G:\сканирование002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4" descr="F:\Тура\Чопк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3857628"/>
            <a:ext cx="350043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" descr="G:\сканирование0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5" name="Picture 1" descr="G:\сканирование0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  <p:pic>
        <p:nvPicPr>
          <p:cNvPr id="6" name="Picture 6" descr="C:\Documents and Settings\Надя и Самир\Рабочий стол\Фото123\100_1359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00694" y="1857364"/>
            <a:ext cx="2857520" cy="1857388"/>
          </a:xfrm>
          <a:prstGeom prst="rect">
            <a:avLst/>
          </a:prstGeom>
          <a:noFill/>
        </p:spPr>
      </p:pic>
      <p:pic>
        <p:nvPicPr>
          <p:cNvPr id="7" name="Picture 5" descr="C:\Documents and Settings\Надя и Самир\Рабочий стол\Фото123\100KC330\100_050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728" y="1857364"/>
            <a:ext cx="3143272" cy="192882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071538" y="785794"/>
            <a:ext cx="7858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Заповедник Эвенкии - плато </a:t>
            </a:r>
            <a:r>
              <a:rPr lang="ru-RU" sz="3200" dirty="0" err="1" smtClean="0">
                <a:solidFill>
                  <a:srgbClr val="FFFF00"/>
                </a:solidFill>
              </a:rPr>
              <a:t>Путоран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Documents and Settings\Надя и Самир\Рабочий стол\Новая папка (2)\IMG_041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71670" y="1928802"/>
            <a:ext cx="6072230" cy="3857652"/>
          </a:xfrm>
          <a:prstGeom prst="rect">
            <a:avLst/>
          </a:prstGeom>
          <a:noFill/>
        </p:spPr>
      </p:pic>
      <p:pic>
        <p:nvPicPr>
          <p:cNvPr id="3" name="Picture 1" descr="G:\сканирование0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4" name="Picture 1" descr="G:\сканирование0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2977" y="642918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Место падения Тунгусского метеорита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Documents and Settings\Надя и Самир\Рабочий стол\Новая папка (2)\IMG_045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5400000">
            <a:off x="2428860" y="1928802"/>
            <a:ext cx="4572032" cy="342902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928926" y="500042"/>
            <a:ext cx="3575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solidFill>
                  <a:srgbClr val="FFFF00"/>
                </a:solidFill>
              </a:rPr>
              <a:t>Суломайские</a:t>
            </a:r>
            <a:r>
              <a:rPr lang="ru-RU" sz="2800" dirty="0" smtClean="0">
                <a:solidFill>
                  <a:srgbClr val="FFFF00"/>
                </a:solidFill>
              </a:rPr>
              <a:t> столбы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4" name="Picture 1" descr="G:\сканирование0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6" name="Picture 1" descr="G:\сканирование0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 descr="F:\Тура\P10701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14612" y="2214554"/>
            <a:ext cx="457203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G:\сканирование0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7" name="Picture 1" descr="G:\сканирование0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714480" y="928670"/>
            <a:ext cx="56436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solidFill>
                  <a:srgbClr val="FFFF00"/>
                </a:solidFill>
              </a:rPr>
              <a:t>Священное </a:t>
            </a:r>
          </a:p>
          <a:p>
            <a:pPr lvl="0"/>
            <a:r>
              <a:rPr lang="ru-RU" sz="2800" dirty="0" smtClean="0">
                <a:solidFill>
                  <a:srgbClr val="FFFF00"/>
                </a:solidFill>
              </a:rPr>
              <a:t>   место – ДАРПИКИТ. </a:t>
            </a:r>
            <a:endParaRPr lang="ru-RU" sz="2800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C:\Documents and Settings\Надя и Самир\Рабочий стол\Фото123\IMG_002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57884" y="3786190"/>
            <a:ext cx="2786082" cy="1857388"/>
          </a:xfrm>
          <a:prstGeom prst="rect">
            <a:avLst/>
          </a:prstGeom>
          <a:noFill/>
        </p:spPr>
      </p:pic>
      <p:pic>
        <p:nvPicPr>
          <p:cNvPr id="11269" name="Picture 5" descr="G:\Этнография\IMG_02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142976" y="1500174"/>
            <a:ext cx="1928825" cy="1428760"/>
          </a:xfrm>
          <a:prstGeom prst="rect">
            <a:avLst/>
          </a:prstGeom>
          <a:noFill/>
        </p:spPr>
      </p:pic>
      <p:pic>
        <p:nvPicPr>
          <p:cNvPr id="11271" name="Picture 7" descr="G:\Этнография\IMG_0207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00100" y="3786190"/>
            <a:ext cx="2643206" cy="1785950"/>
          </a:xfrm>
          <a:prstGeom prst="rect">
            <a:avLst/>
          </a:prstGeom>
          <a:noFill/>
        </p:spPr>
      </p:pic>
      <p:pic>
        <p:nvPicPr>
          <p:cNvPr id="11272" name="Picture 8" descr="G:\Этнография\IMG_021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57884" y="1428736"/>
            <a:ext cx="2643206" cy="1928826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714349" y="571480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Эвенкийский краеведческий музей </a:t>
            </a:r>
            <a:endParaRPr lang="ru-RU" sz="3600" dirty="0">
              <a:solidFill>
                <a:srgbClr val="FFFF00"/>
              </a:solidFill>
            </a:endParaRPr>
          </a:p>
        </p:txBody>
      </p:sp>
      <p:pic>
        <p:nvPicPr>
          <p:cNvPr id="8" name="Picture 1" descr="G:\сканирование002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9" name="Picture 1" descr="G:\сканирование002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  <p:pic>
        <p:nvPicPr>
          <p:cNvPr id="24577" name="Picture 1" descr="C:\Documents and Settings\Надя и Самир\Рабочий стол\Новая папка (2)\IMG_0415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143240" y="2071678"/>
            <a:ext cx="2786082" cy="1928826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228839">
            <a:off x="954328" y="1775239"/>
            <a:ext cx="1228533" cy="186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643306" y="1714488"/>
            <a:ext cx="135732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368727">
            <a:off x="6929454" y="1928802"/>
            <a:ext cx="971331" cy="1687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458547">
            <a:off x="3898806" y="4078105"/>
            <a:ext cx="1285883" cy="177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672920">
            <a:off x="6133772" y="3661885"/>
            <a:ext cx="114300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1093556">
            <a:off x="1719883" y="3660005"/>
            <a:ext cx="1357241" cy="2120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000496" y="500042"/>
            <a:ext cx="3666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Эвенкийская одежда 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1" y="1000108"/>
            <a:ext cx="278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Якутская шуба из шкурок горностая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6715140" y="1214422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Эвенкийский передник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428992" y="5786454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Меховая обувь</a:t>
            </a:r>
            <a:endParaRPr lang="ru-RU" dirty="0"/>
          </a:p>
        </p:txBody>
      </p:sp>
      <p:pic>
        <p:nvPicPr>
          <p:cNvPr id="12" name="Picture 1" descr="G:\сканирование0024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16" name="Picture 1" descr="G:\сканирование0024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3929058" y="1428736"/>
            <a:ext cx="833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Зипун</a:t>
            </a:r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Надя и Самир\Рабочий стол\img025.bmp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00958" y="1000108"/>
            <a:ext cx="928694" cy="1500198"/>
          </a:xfrm>
          <a:prstGeom prst="rect">
            <a:avLst/>
          </a:prstGeom>
          <a:noFill/>
        </p:spPr>
      </p:pic>
      <p:pic>
        <p:nvPicPr>
          <p:cNvPr id="14339" name="Picture 3" descr="C:\Documents and Settings\Надя и Самир\Рабочий стол\img038.bm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53254">
            <a:off x="3969974" y="4576807"/>
            <a:ext cx="1071570" cy="1488721"/>
          </a:xfrm>
          <a:prstGeom prst="rect">
            <a:avLst/>
          </a:prstGeom>
          <a:noFill/>
        </p:spPr>
      </p:pic>
      <p:pic>
        <p:nvPicPr>
          <p:cNvPr id="14340" name="Picture 4" descr="C:\Documents and Settings\Надя и Самир\Рабочий стол\img037.bmp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216369">
            <a:off x="7251196" y="4335970"/>
            <a:ext cx="989228" cy="1621654"/>
          </a:xfrm>
          <a:prstGeom prst="rect">
            <a:avLst/>
          </a:prstGeom>
          <a:noFill/>
        </p:spPr>
      </p:pic>
      <p:pic>
        <p:nvPicPr>
          <p:cNvPr id="14341" name="Picture 5" descr="C:\Documents and Settings\Надя и Самир\Рабочий стол\img026.bmp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918202">
            <a:off x="1885557" y="1244420"/>
            <a:ext cx="1214446" cy="1857388"/>
          </a:xfrm>
          <a:prstGeom prst="rect">
            <a:avLst/>
          </a:prstGeom>
          <a:noFill/>
        </p:spPr>
      </p:pic>
      <p:pic>
        <p:nvPicPr>
          <p:cNvPr id="14342" name="Picture 6" descr="C:\Documents and Settings\Надя и Самир\Рабочий стол\img027.bmp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0905262">
            <a:off x="784446" y="1362409"/>
            <a:ext cx="915162" cy="1503090"/>
          </a:xfrm>
          <a:prstGeom prst="rect">
            <a:avLst/>
          </a:prstGeom>
          <a:noFill/>
        </p:spPr>
      </p:pic>
      <p:pic>
        <p:nvPicPr>
          <p:cNvPr id="14343" name="Picture 7" descr="C:\Documents and Settings\Надя и Самир\Рабочий стол\img028.bmp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936673">
            <a:off x="6317144" y="2891905"/>
            <a:ext cx="981873" cy="1424099"/>
          </a:xfrm>
          <a:prstGeom prst="rect">
            <a:avLst/>
          </a:prstGeom>
          <a:noFill/>
        </p:spPr>
      </p:pic>
      <p:pic>
        <p:nvPicPr>
          <p:cNvPr id="14344" name="Picture 8" descr="C:\Documents and Settings\Надя и Самир\Рабочий стол\img029.bmp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090836">
            <a:off x="7795635" y="2714835"/>
            <a:ext cx="1150047" cy="1455227"/>
          </a:xfrm>
          <a:prstGeom prst="rect">
            <a:avLst/>
          </a:prstGeom>
          <a:noFill/>
        </p:spPr>
      </p:pic>
      <p:pic>
        <p:nvPicPr>
          <p:cNvPr id="14346" name="Picture 10" descr="C:\Documents and Settings\Надя и Самир\Рабочий стол\img031.bmp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673203">
            <a:off x="1920948" y="2954362"/>
            <a:ext cx="1143008" cy="1500198"/>
          </a:xfrm>
          <a:prstGeom prst="rect">
            <a:avLst/>
          </a:prstGeom>
          <a:noFill/>
        </p:spPr>
      </p:pic>
      <p:pic>
        <p:nvPicPr>
          <p:cNvPr id="14348" name="Picture 12" descr="C:\Documents and Settings\Надя и Самир\Рабочий стол\img032.bmp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 rot="4881944">
            <a:off x="887713" y="4860601"/>
            <a:ext cx="1643071" cy="896031"/>
          </a:xfrm>
          <a:prstGeom prst="rect">
            <a:avLst/>
          </a:prstGeom>
          <a:noFill/>
        </p:spPr>
      </p:pic>
      <p:pic>
        <p:nvPicPr>
          <p:cNvPr id="14349" name="Picture 13" descr="C:\Documents and Settings\Надя и Самир\Рабочий стол\img033.bmp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 rot="4597415">
            <a:off x="2232298" y="4622562"/>
            <a:ext cx="1217015" cy="851182"/>
          </a:xfrm>
          <a:prstGeom prst="rect">
            <a:avLst/>
          </a:prstGeom>
          <a:noFill/>
        </p:spPr>
      </p:pic>
      <p:pic>
        <p:nvPicPr>
          <p:cNvPr id="14350" name="Picture 14" descr="C:\Documents and Settings\Надя и Самир\Рабочий стол\img034.bmp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 rot="6307812">
            <a:off x="5977043" y="1505351"/>
            <a:ext cx="1365146" cy="995915"/>
          </a:xfrm>
          <a:prstGeom prst="rect">
            <a:avLst/>
          </a:prstGeom>
          <a:noFill/>
        </p:spPr>
      </p:pic>
      <p:pic>
        <p:nvPicPr>
          <p:cNvPr id="14352" name="Picture 16" descr="C:\Documents and Settings\Надя и Самир\Рабочий стол\img035.bmp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 rot="20900962">
            <a:off x="783902" y="2788063"/>
            <a:ext cx="878961" cy="1486014"/>
          </a:xfrm>
          <a:prstGeom prst="rect">
            <a:avLst/>
          </a:prstGeom>
          <a:noFill/>
        </p:spPr>
      </p:pic>
      <p:pic>
        <p:nvPicPr>
          <p:cNvPr id="14353" name="Picture 17" descr="C:\Documents and Settings\Надя и Самир\Рабочий стол\img036.bmp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 rot="838057">
            <a:off x="5800161" y="4394458"/>
            <a:ext cx="1071570" cy="1428761"/>
          </a:xfrm>
          <a:prstGeom prst="rect">
            <a:avLst/>
          </a:prstGeom>
          <a:noFill/>
        </p:spPr>
      </p:pic>
      <p:pic>
        <p:nvPicPr>
          <p:cNvPr id="16" name="Рисунок 15" descr="http://im0-tub.yandex.net/i?id=101021262&amp;tov=0">
            <a:hlinkClick r:id="rId15"/>
          </p:cNvPr>
          <p:cNvPicPr/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3357554" y="1428736"/>
            <a:ext cx="242889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Прямоугольник 16"/>
          <p:cNvSpPr/>
          <p:nvPr/>
        </p:nvSpPr>
        <p:spPr>
          <a:xfrm>
            <a:off x="1428728" y="214290"/>
            <a:ext cx="64294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Эвенкийский писатель - </a:t>
            </a:r>
            <a:r>
              <a:rPr lang="ru-RU" sz="3200" dirty="0" err="1" smtClean="0">
                <a:solidFill>
                  <a:srgbClr val="FFFF00"/>
                </a:solidFill>
              </a:rPr>
              <a:t>Алитет</a:t>
            </a:r>
            <a:r>
              <a:rPr lang="ru-RU" sz="3200" dirty="0" smtClean="0">
                <a:solidFill>
                  <a:srgbClr val="FFFF00"/>
                </a:solidFill>
              </a:rPr>
              <a:t> Николаевич </a:t>
            </a:r>
            <a:r>
              <a:rPr lang="ru-RU" sz="3200" dirty="0" err="1" smtClean="0">
                <a:solidFill>
                  <a:srgbClr val="FFFF00"/>
                </a:solidFill>
              </a:rPr>
              <a:t>Немтушкин</a:t>
            </a:r>
            <a:r>
              <a:rPr lang="ru-RU" sz="3200" dirty="0" smtClean="0">
                <a:solidFill>
                  <a:srgbClr val="FFFF00"/>
                </a:solidFill>
              </a:rPr>
              <a:t> –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18" name="Picture 1" descr="G:\сканирование0024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19" name="Picture 1" descr="G:\сканирование0024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G:\Оегир Николай Константинович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1785926"/>
            <a:ext cx="2500330" cy="35004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728" y="571480"/>
            <a:ext cx="678936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FF00"/>
                </a:solidFill>
              </a:rPr>
              <a:t>            Эвенкийский поэт -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      Николай </a:t>
            </a:r>
            <a:r>
              <a:rPr lang="ru-RU" sz="3200" dirty="0" err="1" smtClean="0">
                <a:solidFill>
                  <a:srgbClr val="FFFF00"/>
                </a:solidFill>
              </a:rPr>
              <a:t>Констанович</a:t>
            </a:r>
            <a:r>
              <a:rPr lang="ru-RU" sz="3200" dirty="0" smtClean="0">
                <a:solidFill>
                  <a:srgbClr val="FFFF00"/>
                </a:solidFill>
              </a:rPr>
              <a:t> </a:t>
            </a:r>
            <a:r>
              <a:rPr lang="ru-RU" sz="3200" dirty="0" err="1" smtClean="0">
                <a:solidFill>
                  <a:srgbClr val="FFFF00"/>
                </a:solidFill>
              </a:rPr>
              <a:t>Оёгир</a:t>
            </a:r>
            <a:r>
              <a:rPr lang="ru-RU" sz="3200" dirty="0" smtClean="0">
                <a:solidFill>
                  <a:srgbClr val="FFFF00"/>
                </a:solidFill>
              </a:rPr>
              <a:t> </a:t>
            </a:r>
            <a:endParaRPr lang="ru-RU" sz="3200" dirty="0">
              <a:solidFill>
                <a:srgbClr val="FFFF00"/>
              </a:solidFill>
            </a:endParaRPr>
          </a:p>
        </p:txBody>
      </p:sp>
      <p:pic>
        <p:nvPicPr>
          <p:cNvPr id="5" name="Picture 1" descr="G:\сканирование0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6" name="Picture 1" descr="G:\сканирование0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  <p:pic>
        <p:nvPicPr>
          <p:cNvPr id="7" name="Рисунок 6" descr="Чтоб не гас костёр...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735316">
            <a:off x="6439374" y="1966159"/>
            <a:ext cx="1193457" cy="156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Человек сильнее всех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 rot="20325695">
            <a:off x="1457549" y="1818687"/>
            <a:ext cx="1265880" cy="1579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Танец куликов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 rot="20885297">
            <a:off x="1732182" y="4173870"/>
            <a:ext cx="1162631" cy="1677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Тропа к роднику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 rot="847869">
            <a:off x="6321029" y="4204087"/>
            <a:ext cx="1282345" cy="1612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Надя и Самир\Рабочий стол\Фото123\100KC330\100_041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868" y="3643314"/>
            <a:ext cx="2571768" cy="1643074"/>
          </a:xfrm>
          <a:prstGeom prst="rect">
            <a:avLst/>
          </a:prstGeom>
          <a:noFill/>
        </p:spPr>
      </p:pic>
      <p:pic>
        <p:nvPicPr>
          <p:cNvPr id="4" name="Picture 2" descr="F:\Новая папка\IMG_021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699542">
            <a:off x="6763673" y="3426538"/>
            <a:ext cx="1975649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F:\Новая папка\IMG_0218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796655">
            <a:off x="1120592" y="2974636"/>
            <a:ext cx="192222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85918" y="357166"/>
            <a:ext cx="32861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Коль забуду родную речь,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Те слова, что поёт народ,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Для чего же тогда беречь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Мне глаза , и уши, и рот?</a:t>
            </a:r>
            <a:endParaRPr lang="ru-RU" sz="20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6182" y="1714488"/>
            <a:ext cx="34290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Коль забуду запах земли,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И не так ей стану служить,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Для чего же руки мои, </a:t>
            </a:r>
          </a:p>
          <a:p>
            <a:r>
              <a:rPr lang="ru-RU" sz="2000" dirty="0" smtClean="0">
                <a:solidFill>
                  <a:srgbClr val="FFFF00"/>
                </a:solidFill>
              </a:rPr>
              <a:t>Для чего мне на свете жить?</a:t>
            </a:r>
            <a:endParaRPr lang="ru-RU" sz="2000" dirty="0">
              <a:solidFill>
                <a:srgbClr val="FFFF00"/>
              </a:solidFill>
            </a:endParaRPr>
          </a:p>
        </p:txBody>
      </p:sp>
      <p:pic>
        <p:nvPicPr>
          <p:cNvPr id="9" name="Picture 1" descr="G:\сканирование002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6200000">
            <a:off x="-2715416" y="2715415"/>
            <a:ext cx="6143619" cy="712787"/>
          </a:xfrm>
          <a:prstGeom prst="rect">
            <a:avLst/>
          </a:prstGeom>
          <a:noFill/>
        </p:spPr>
      </p:pic>
      <p:pic>
        <p:nvPicPr>
          <p:cNvPr id="10" name="Picture 1" descr="G:\сканирование002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  <p:pic>
        <p:nvPicPr>
          <p:cNvPr id="15" name="02 02 Дорожка 2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email"/>
          <a:stretch>
            <a:fillRect/>
          </a:stretch>
        </p:blipFill>
        <p:spPr>
          <a:xfrm>
            <a:off x="8839200" y="5715016"/>
            <a:ext cx="304800" cy="304800"/>
          </a:xfrm>
          <a:prstGeom prst="rect">
            <a:avLst/>
          </a:prstGeom>
        </p:spPr>
      </p:pic>
      <p:pic>
        <p:nvPicPr>
          <p:cNvPr id="18" name="Рисунок 17" descr="http://www.evenkiya.ru/ex1/peo/24.gif">
            <a:hlinkClick r:id="rId9"/>
          </p:cNvPr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72264" y="571480"/>
            <a:ext cx="2071702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Надя и Самир\Рабочий стол\Фото123\100KC330\100_054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870653">
            <a:off x="1066987" y="3620722"/>
            <a:ext cx="3429024" cy="2357454"/>
          </a:xfrm>
          <a:prstGeom prst="rect">
            <a:avLst/>
          </a:prstGeom>
          <a:noFill/>
        </p:spPr>
      </p:pic>
      <p:pic>
        <p:nvPicPr>
          <p:cNvPr id="6147" name="Picture 3" descr="C:\Documents and Settings\Надя и Самир\Рабочий стол\Фото123\100KC330\100_060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23359">
            <a:off x="4884636" y="3388797"/>
            <a:ext cx="3429024" cy="2500330"/>
          </a:xfrm>
          <a:prstGeom prst="rect">
            <a:avLst/>
          </a:prstGeom>
          <a:noFill/>
        </p:spPr>
      </p:pic>
      <p:pic>
        <p:nvPicPr>
          <p:cNvPr id="6149" name="Picture 5" descr="C:\Documents and Settings\Надя и Самир\Рабочий стол\Фото123\100KC330\100_127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708456">
            <a:off x="4839460" y="1033937"/>
            <a:ext cx="3357586" cy="2263109"/>
          </a:xfrm>
          <a:prstGeom prst="rect">
            <a:avLst/>
          </a:prstGeom>
          <a:noFill/>
        </p:spPr>
      </p:pic>
      <p:pic>
        <p:nvPicPr>
          <p:cNvPr id="7" name="Picture 2" descr="F:\Новая папка\IMG_021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867684">
            <a:off x="1040905" y="1213526"/>
            <a:ext cx="2913848" cy="2049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857225" y="642918"/>
            <a:ext cx="7215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«Без оленя нет эвенка» </a:t>
            </a: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9" name="Picture 1" descr="G:\сканирование002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10" name="Picture 1" descr="G:\сканирование002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Documents and Settings\Надя и Самир\Рабочий стол\Фото123\100KC330\100_042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786" y="785794"/>
            <a:ext cx="3286148" cy="2214578"/>
          </a:xfrm>
          <a:prstGeom prst="rect">
            <a:avLst/>
          </a:prstGeom>
          <a:noFill/>
        </p:spPr>
      </p:pic>
      <p:pic>
        <p:nvPicPr>
          <p:cNvPr id="7171" name="Picture 3" descr="C:\Documents and Settings\Надя и Самир\Рабочий стол\Фото123\100KC330\100_065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3857627"/>
            <a:ext cx="3357586" cy="2428893"/>
          </a:xfrm>
          <a:prstGeom prst="rect">
            <a:avLst/>
          </a:prstGeom>
          <a:noFill/>
        </p:spPr>
      </p:pic>
      <p:pic>
        <p:nvPicPr>
          <p:cNvPr id="7173" name="Picture 5" descr="C:\Documents and Settings\Надя и Самир\Рабочий стол\Фото123\100KC330\100_069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714876" y="3786190"/>
            <a:ext cx="3713160" cy="2500330"/>
          </a:xfrm>
          <a:prstGeom prst="rect">
            <a:avLst/>
          </a:prstGeom>
          <a:noFill/>
        </p:spPr>
      </p:pic>
      <p:pic>
        <p:nvPicPr>
          <p:cNvPr id="7174" name="Picture 6" descr="C:\Documents and Settings\Надя и Самир\Рабочий стол\Фото123\100KC330\100_0700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2066" y="714356"/>
            <a:ext cx="3214711" cy="2357454"/>
          </a:xfrm>
          <a:prstGeom prst="rect">
            <a:avLst/>
          </a:prstGeom>
          <a:noFill/>
        </p:spPr>
      </p:pic>
      <p:pic>
        <p:nvPicPr>
          <p:cNvPr id="7" name="Picture 2" descr="F:\Тура\P324157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57488" y="2357430"/>
            <a:ext cx="314327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643174" y="285728"/>
            <a:ext cx="42148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Оленеводство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9" name="Picture 1" descr="G:\сканирование002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10" name="Picture 1" descr="G:\сканирование002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28083201_ye_golubika"/>
          <p:cNvPicPr>
            <a:picLocks noChangeAspect="1" noChangeArrowheads="1"/>
          </p:cNvPicPr>
          <p:nvPr/>
        </p:nvPicPr>
        <p:blipFill>
          <a:blip r:embed="rId2" cstate="email"/>
          <a:srcRect b="-769"/>
          <a:stretch>
            <a:fillRect/>
          </a:stretch>
        </p:blipFill>
        <p:spPr>
          <a:xfrm>
            <a:off x="1428728" y="1714488"/>
            <a:ext cx="1857388" cy="1285884"/>
          </a:xfrm>
          <a:prstGeom prst="rect">
            <a:avLst/>
          </a:prstGeom>
          <a:noFill/>
        </p:spPr>
      </p:pic>
      <p:pic>
        <p:nvPicPr>
          <p:cNvPr id="3" name="Picture 4" descr="ena_158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56" y="1714488"/>
            <a:ext cx="207170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u06_71b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62" y="4143380"/>
            <a:ext cx="178595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607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072198" y="4214818"/>
            <a:ext cx="2143140" cy="114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2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430" y="3786190"/>
            <a:ext cx="2000264" cy="1357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43108" y="714356"/>
            <a:ext cx="47149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Собирательство 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85852" y="292893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Голубика -</a:t>
            </a:r>
            <a:r>
              <a:rPr lang="ru-RU" dirty="0" err="1" smtClean="0">
                <a:solidFill>
                  <a:srgbClr val="FFFF00"/>
                </a:solidFill>
              </a:rPr>
              <a:t>Диктэ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4" y="3000372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Брусника - </a:t>
            </a:r>
            <a:r>
              <a:rPr lang="ru-RU" dirty="0" err="1" smtClean="0">
                <a:solidFill>
                  <a:srgbClr val="FFFF00"/>
                </a:solidFill>
              </a:rPr>
              <a:t>Химиктэ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00430" y="5072074"/>
            <a:ext cx="2257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Морошка - </a:t>
            </a:r>
            <a:r>
              <a:rPr lang="ru-RU" dirty="0" err="1" smtClean="0">
                <a:solidFill>
                  <a:srgbClr val="FFFF00"/>
                </a:solidFill>
              </a:rPr>
              <a:t>Боронго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0" y="5357826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Черника -</a:t>
            </a:r>
            <a:r>
              <a:rPr lang="ru-RU" dirty="0" err="1" smtClean="0">
                <a:solidFill>
                  <a:srgbClr val="FFFF00"/>
                </a:solidFill>
              </a:rPr>
              <a:t>Диксинэ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00760" y="535782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Клюква -</a:t>
            </a:r>
            <a:r>
              <a:rPr lang="ru-RU" dirty="0" err="1" smtClean="0">
                <a:solidFill>
                  <a:srgbClr val="FFFF00"/>
                </a:solidFill>
              </a:rPr>
              <a:t>Тэвуктэ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4" name="Picture 1" descr="G:\сканирование002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15" name="Picture 1" descr="G:\сканирование002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6143644"/>
            <a:ext cx="9144000" cy="714356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Тура\Эвенкия\лето\лето 36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15074" y="1071546"/>
            <a:ext cx="264320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F:\Тура\Эвенкия\лето\лето 36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44" y="2357430"/>
            <a:ext cx="228601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72066" y="2928934"/>
            <a:ext cx="364333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>
                  <a:shade val="95000"/>
                </a:schemeClr>
              </a:buClr>
              <a:defRPr/>
            </a:pPr>
            <a:endParaRPr lang="ru-RU" i="1" dirty="0" smtClean="0">
              <a:solidFill>
                <a:srgbClr val="FFFF00"/>
              </a:solidFill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Эвенкии есть горные реки, </a:t>
            </a:r>
            <a:endParaRPr lang="ru-RU" sz="2000" i="1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Где таймени, ленки и сиги. </a:t>
            </a:r>
            <a:endParaRPr lang="ru-RU" sz="2000" i="1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 где хариус гуляет вовеки</a:t>
            </a:r>
            <a:endParaRPr lang="ru-RU" sz="2000" i="1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Среди горной и чистой воды.</a:t>
            </a:r>
            <a:endParaRPr lang="ru-RU" sz="2000" i="1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Эти реки чисты и прозрачны.</a:t>
            </a:r>
            <a:endParaRPr lang="ru-RU" sz="2000" i="1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Дно увидишь в большой глубине.</a:t>
            </a:r>
            <a:endParaRPr lang="ru-RU" sz="2000" i="1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 на картах они все невзрачны</a:t>
            </a:r>
            <a:endParaRPr lang="ru-RU" sz="2000" i="1" dirty="0" smtClean="0">
              <a:solidFill>
                <a:srgbClr val="FFFF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i="1" dirty="0" smtClean="0">
                <a:solidFill>
                  <a:srgbClr val="FFFF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Их не видно почти на земле.</a:t>
            </a:r>
            <a:endParaRPr lang="ru-RU" sz="2000" i="1" dirty="0" smtClean="0">
              <a:solidFill>
                <a:srgbClr val="FFFF00"/>
              </a:solidFill>
              <a:latin typeface="Arial" pitchFamily="34" charset="0"/>
            </a:endParaRPr>
          </a:p>
        </p:txBody>
      </p:sp>
      <p:pic>
        <p:nvPicPr>
          <p:cNvPr id="7" name="Picture 2" descr="F:\Тура\водопад2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4348" y="214290"/>
            <a:ext cx="385765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714744" y="571480"/>
            <a:ext cx="32222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Рыболовство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9" name="Picture 1" descr="G:\сканирование002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10" name="Picture 1" descr="G:\сканирование002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  <p:pic>
        <p:nvPicPr>
          <p:cNvPr id="17409" name="Picture 1" descr="C:\Documents and Settings\Надя и Самир\Рабочий стол\Новая папка (2)\IMG_0426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28662" y="4143380"/>
            <a:ext cx="2786082" cy="192882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2-tub.yandex.net/i?id=9718878&amp;tov=2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143248"/>
            <a:ext cx="307183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evenkiya.ru/ex1/nat/19.gif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3143248"/>
            <a:ext cx="2571768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57620" y="1142984"/>
            <a:ext cx="15973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Охота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5" name="Picture 1" descr="G:\сканирование002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6" name="Picture 1" descr="G:\сканирование002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wolf-11000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071538" y="714356"/>
            <a:ext cx="1214445" cy="785818"/>
          </a:xfrm>
          <a:prstGeom prst="rect">
            <a:avLst/>
          </a:prstGeom>
          <a:noFill/>
          <a:ln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71736" y="928670"/>
            <a:ext cx="121444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1071546"/>
            <a:ext cx="135732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786710" y="1785926"/>
            <a:ext cx="114300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500826" y="928670"/>
            <a:ext cx="121444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50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>
          <a:xfrm>
            <a:off x="6429388" y="2428868"/>
            <a:ext cx="1285884" cy="857256"/>
          </a:xfrm>
          <a:prstGeom prst="rect">
            <a:avLst/>
          </a:prstGeom>
          <a:noFill/>
        </p:spPr>
      </p:pic>
      <p:pic>
        <p:nvPicPr>
          <p:cNvPr id="11" name="Picture 4" descr="48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>
          <a:xfrm>
            <a:off x="4572000" y="2357430"/>
            <a:ext cx="1357322" cy="857256"/>
          </a:xfrm>
          <a:prstGeom prst="rect">
            <a:avLst/>
          </a:prstGeom>
          <a:noFill/>
        </p:spPr>
      </p:pic>
      <p:pic>
        <p:nvPicPr>
          <p:cNvPr id="12" name="Picture 5" descr="small_Белая%20куропатка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500298" y="4857760"/>
            <a:ext cx="814368" cy="1214446"/>
          </a:xfrm>
          <a:prstGeom prst="rect">
            <a:avLst/>
          </a:prstGeom>
          <a:noFill/>
        </p:spPr>
      </p:pic>
      <p:pic>
        <p:nvPicPr>
          <p:cNvPr id="13" name="Picture 6" descr="4_08b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143636" y="3714752"/>
            <a:ext cx="785818" cy="1143008"/>
          </a:xfrm>
          <a:prstGeom prst="rect">
            <a:avLst/>
          </a:prstGeom>
          <a:noFill/>
        </p:spPr>
      </p:pic>
      <p:pic>
        <p:nvPicPr>
          <p:cNvPr id="14" name="Picture 5" descr="http://livingthings.narod.ru/Clt/Ani/Cho/Ave/Gav/gav010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1000100" y="2214554"/>
            <a:ext cx="1214446" cy="78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6" descr="http://livingthings.narod.ru/Clt/Ani/Cho/Ave/Fal/Aqu/aqu010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643174" y="3429000"/>
            <a:ext cx="85725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6" descr="http://livingthings.narod.ru/Clt/Ani/Cho/Ave/Chr/Lar/lar001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785786" y="4857760"/>
            <a:ext cx="150019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362" name="Object 5"/>
          <p:cNvGraphicFramePr>
            <a:graphicFrameLocks noChangeAspect="1"/>
          </p:cNvGraphicFramePr>
          <p:nvPr/>
        </p:nvGraphicFramePr>
        <p:xfrm>
          <a:off x="4214810" y="3571876"/>
          <a:ext cx="1285884" cy="857256"/>
        </p:xfrm>
        <a:graphic>
          <a:graphicData uri="http://schemas.openxmlformats.org/presentationml/2006/ole">
            <p:oleObj spid="_x0000_s15362" name="Image Document" r:id="rId15" imgW="3648240" imgH="2219400" progId="">
              <p:embed/>
            </p:oleObj>
          </a:graphicData>
        </a:graphic>
      </p:graphicFrame>
      <p:pic>
        <p:nvPicPr>
          <p:cNvPr id="19" name="Picture 6" descr="http://livingthings.narod.ru/Clt/Ani/Cho/Ave/Cuc/cuc009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3786182" y="4714884"/>
            <a:ext cx="135732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" descr="http://livingthings.narod.ru/Clt/Ani/Cho/Ave/Str/str032.jpg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5786446" y="5357826"/>
            <a:ext cx="1357322" cy="928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363" name="Object 5"/>
          <p:cNvGraphicFramePr>
            <a:graphicFrameLocks noChangeAspect="1"/>
          </p:cNvGraphicFramePr>
          <p:nvPr/>
        </p:nvGraphicFramePr>
        <p:xfrm>
          <a:off x="8001024" y="3643314"/>
          <a:ext cx="857256" cy="1357322"/>
        </p:xfrm>
        <a:graphic>
          <a:graphicData uri="http://schemas.openxmlformats.org/presentationml/2006/ole">
            <p:oleObj spid="_x0000_s15363" name="Image Document" r:id="rId18" imgW="1876320" imgH="3162240" progId="">
              <p:embed/>
            </p:oleObj>
          </a:graphicData>
        </a:graphic>
      </p:graphicFrame>
      <p:pic>
        <p:nvPicPr>
          <p:cNvPr id="22" name="Picture 7" descr="http://livingthings.narod.ru/Clt/Ani/Cho/Ave/Pas/Cvd/cvd016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857224" y="3214686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 descr="fal016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2643174" y="2428868"/>
            <a:ext cx="1285884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3286116" y="285729"/>
            <a:ext cx="42293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Фауна Эвенкии 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25" name="Picture 1" descr="G:\сканирование0024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 rot="16200000">
            <a:off x="-3214700" y="3214701"/>
            <a:ext cx="6858000" cy="428597"/>
          </a:xfrm>
          <a:prstGeom prst="rect">
            <a:avLst/>
          </a:prstGeom>
          <a:noFill/>
        </p:spPr>
      </p:pic>
      <p:pic>
        <p:nvPicPr>
          <p:cNvPr id="26" name="Picture 1" descr="G:\сканирование0024.jpg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1142976" y="1643050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Иргичи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1428728" y="2928934"/>
            <a:ext cx="689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Укэн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2714613" y="2000240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Сулаки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4857752" y="2000241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Моты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4714876" y="3214686"/>
            <a:ext cx="763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Орон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6357950" y="192880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Муннукан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6500826" y="3357562"/>
            <a:ext cx="9065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Чатэрэ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7929586" y="2857496"/>
            <a:ext cx="800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Улуки</a:t>
            </a:r>
            <a:endParaRPr lang="ru-RU" dirty="0"/>
          </a:p>
        </p:txBody>
      </p:sp>
      <p:sp>
        <p:nvSpPr>
          <p:cNvPr id="35" name="TextBox 34"/>
          <p:cNvSpPr txBox="1"/>
          <p:nvPr/>
        </p:nvSpPr>
        <p:spPr>
          <a:xfrm>
            <a:off x="1071538" y="4500570"/>
            <a:ext cx="920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Тураки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4572000" y="4357694"/>
            <a:ext cx="501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Гаг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3786182" y="5572140"/>
            <a:ext cx="8379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Кукты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7572396" y="5072074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Кирэктэ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2285984" y="5929330"/>
            <a:ext cx="1087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Хелаки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6072198" y="4786322"/>
            <a:ext cx="1265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Интылгун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1071538" y="5786454"/>
            <a:ext cx="1002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Умнэты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2643174" y="4500570"/>
            <a:ext cx="1072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Киран</a:t>
            </a:r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evenkiya.ru/ex1/nat/39.gif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2285992"/>
            <a:ext cx="128588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www.evenkiya.ru/ex1/nat/49.gif">
            <a:hlinkClick r:id="rId4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2500306"/>
            <a:ext cx="128588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www.evenkiya.ru/ex1/nat/08.gif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24" y="2357430"/>
            <a:ext cx="171451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evenkiya.ru/ex1/nat/14.gif">
            <a:hlinkClick r:id="rId8"/>
          </p:cNvPr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29454" y="2500306"/>
            <a:ext cx="1785950" cy="1190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evenkiya.ru/ex1/nat/18.gif">
            <a:hlinkClick r:id="rId10"/>
          </p:cNvPr>
          <p:cNvPicPr/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85786" y="4714884"/>
            <a:ext cx="1928822" cy="130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evenkiya.ru/ex1/nat/05.gif">
            <a:hlinkClick r:id="rId12"/>
          </p:cNvPr>
          <p:cNvPicPr/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6357950" y="4714884"/>
            <a:ext cx="200026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evenkiya.ru/ex1/nat/06.gif">
            <a:hlinkClick r:id="rId14"/>
          </p:cNvPr>
          <p:cNvPicPr/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643306" y="4714884"/>
            <a:ext cx="1857388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786182" y="1142984"/>
            <a:ext cx="377019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Флора Эвенкии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11" name="Picture 1" descr="G:\сканирование0024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 rot="16200000">
            <a:off x="-3214700" y="3214701"/>
            <a:ext cx="6858000" cy="428597"/>
          </a:xfrm>
          <a:prstGeom prst="rect">
            <a:avLst/>
          </a:prstGeom>
          <a:noFill/>
        </p:spPr>
      </p:pic>
      <p:pic>
        <p:nvPicPr>
          <p:cNvPr id="12" name="Picture 1" descr="G:\сканирование0024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6428064" y="358490"/>
            <a:ext cx="1684405" cy="253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1520371" y="336961"/>
            <a:ext cx="1680474" cy="2578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6200000">
            <a:off x="6613658" y="3744796"/>
            <a:ext cx="1785949" cy="286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>
            <a:off x="1535885" y="3821909"/>
            <a:ext cx="178595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6200000">
            <a:off x="2794436" y="2134732"/>
            <a:ext cx="1659678" cy="2533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" descr="G:\сканирование002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</p:spPr>
      </p:pic>
      <p:pic>
        <p:nvPicPr>
          <p:cNvPr id="9" name="Picture 1" descr="G:\сканирование0024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52232" name="Picture 8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16200000">
            <a:off x="5572133" y="2071678"/>
            <a:ext cx="164307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3286116" y="357166"/>
            <a:ext cx="48380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Эвенкия – мой край родной!</a:t>
            </a:r>
            <a:endParaRPr lang="ru-RU" sz="2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:\сканирование00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3" name="Picture 1" descr="G:\сканирование0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</p:spPr>
      </p:pic>
      <p:pic>
        <p:nvPicPr>
          <p:cNvPr id="57346" name="Picture 2" descr="C:\Documents and Settings\Надя и Самир\Рабочий стол\Новая папка (2)\IMG_048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6200000">
            <a:off x="3214682" y="2214554"/>
            <a:ext cx="3214708" cy="2500331"/>
          </a:xfrm>
          <a:prstGeom prst="rect">
            <a:avLst/>
          </a:prstGeom>
          <a:noFill/>
        </p:spPr>
      </p:pic>
      <p:pic>
        <p:nvPicPr>
          <p:cNvPr id="57347" name="Picture 3" descr="C:\Documents and Settings\Надя и Самир\Рабочий стол\Новая папка (2)\IMG_0502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20849435">
            <a:off x="1109885" y="1770258"/>
            <a:ext cx="2557078" cy="1953601"/>
          </a:xfrm>
          <a:prstGeom prst="rect">
            <a:avLst/>
          </a:prstGeom>
          <a:noFill/>
        </p:spPr>
      </p:pic>
      <p:pic>
        <p:nvPicPr>
          <p:cNvPr id="57349" name="Picture 5" descr="C:\Documents and Settings\Надя и Самир\Рабочий стол\Новая папка (2)\IMG_050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1268266">
            <a:off x="1148815" y="4178080"/>
            <a:ext cx="2286016" cy="1714512"/>
          </a:xfrm>
          <a:prstGeom prst="rect">
            <a:avLst/>
          </a:prstGeom>
          <a:noFill/>
        </p:spPr>
      </p:pic>
      <p:pic>
        <p:nvPicPr>
          <p:cNvPr id="57350" name="Picture 6" descr="C:\Documents and Settings\Надя и Самир\Рабочий стол\Новая папка (2)\IMG_0508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16573174">
            <a:off x="6662268" y="3791182"/>
            <a:ext cx="2012667" cy="2417486"/>
          </a:xfrm>
          <a:prstGeom prst="rect">
            <a:avLst/>
          </a:prstGeom>
          <a:noFill/>
        </p:spPr>
      </p:pic>
      <p:pic>
        <p:nvPicPr>
          <p:cNvPr id="57351" name="Picture 7" descr="C:\Documents and Settings\Надя и Самир\Рабочий стол\Новая папка (2)\IMG_0504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 rot="583472">
            <a:off x="6506597" y="1763258"/>
            <a:ext cx="2436551" cy="1967341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000101" y="571480"/>
            <a:ext cx="714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 Гость урока </a:t>
            </a:r>
          </a:p>
          <a:p>
            <a:r>
              <a:rPr lang="ru-RU" sz="2800" dirty="0" smtClean="0">
                <a:solidFill>
                  <a:srgbClr val="FFFF00"/>
                </a:solidFill>
              </a:rPr>
              <a:t>Августина Прокопьевна </a:t>
            </a:r>
            <a:r>
              <a:rPr lang="ru-RU" sz="2800" dirty="0" err="1" smtClean="0">
                <a:solidFill>
                  <a:srgbClr val="FFFF00"/>
                </a:solidFill>
              </a:rPr>
              <a:t>Оюн</a:t>
            </a:r>
            <a:r>
              <a:rPr lang="ru-RU" sz="2800" dirty="0" smtClean="0">
                <a:solidFill>
                  <a:srgbClr val="FFFF00"/>
                </a:solidFill>
              </a:rPr>
              <a:t>.  </a:t>
            </a:r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28662" y="1142984"/>
            <a:ext cx="664373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FFFF00"/>
                </a:solidFill>
              </a:rPr>
              <a:t>Назовите административный центр Эвенкии?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FFFF00"/>
                </a:solidFill>
              </a:rPr>
              <a:t>Кто изображён на гербе Эвенкии?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FFFF00"/>
                </a:solidFill>
              </a:rPr>
              <a:t>Назовите основные виды промысла эвенков?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FFFF00"/>
                </a:solidFill>
              </a:rPr>
              <a:t>Какие достопримечательности есть в Эвенкии?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FFFF00"/>
                </a:solidFill>
              </a:rPr>
              <a:t>Без кого нет эвенка?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rgbClr val="FFFF00"/>
                </a:solidFill>
              </a:rPr>
              <a:t>Назовите эвенкийских писателей, поэтов?</a:t>
            </a:r>
          </a:p>
          <a:p>
            <a:pPr>
              <a:buFont typeface="Arial" pitchFamily="34" charset="0"/>
              <a:buChar char="•"/>
            </a:pPr>
            <a:endParaRPr lang="ru-RU" dirty="0" smtClean="0">
              <a:solidFill>
                <a:srgbClr val="FFFF00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4286256"/>
            <a:ext cx="48197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Спасибо за внимание!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43240" y="642918"/>
            <a:ext cx="2298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Итоги урока: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6" name="Picture 1" descr="G:\сканирование00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7" name="Picture 1" descr="G:\сканирование0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85852" y="428604"/>
            <a:ext cx="6929486" cy="1000132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400" dirty="0" smtClean="0">
                <a:solidFill>
                  <a:srgbClr val="00B0F0"/>
                </a:solidFill>
              </a:rPr>
              <a:t>Эвенкия – мой край!</a:t>
            </a:r>
            <a:endParaRPr lang="ru-RU" sz="4400" dirty="0">
              <a:solidFill>
                <a:srgbClr val="00B0F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1643050"/>
            <a:ext cx="75724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>
                  <a:shade val="95000"/>
                </a:schemeClr>
              </a:buClr>
              <a:defRPr/>
            </a:pPr>
            <a:r>
              <a:rPr lang="ru-RU" sz="2800" i="1" dirty="0" smtClean="0">
                <a:solidFill>
                  <a:srgbClr val="FFFF00"/>
                </a:solidFill>
              </a:rPr>
              <a:t>« Родная земля – самое великолепное, что дано для жизни. Её мы должны возделывать, беречь и охранять всеми силами своего существования»</a:t>
            </a:r>
          </a:p>
          <a:p>
            <a:pPr>
              <a:buClr>
                <a:schemeClr val="tx1">
                  <a:shade val="95000"/>
                </a:schemeClr>
              </a:buClr>
              <a:defRPr/>
            </a:pPr>
            <a:r>
              <a:rPr lang="ru-RU" sz="2800" i="1" dirty="0" smtClean="0">
                <a:solidFill>
                  <a:srgbClr val="FFFF00"/>
                </a:solidFill>
              </a:rPr>
              <a:t>                                                   К. Паустовский</a:t>
            </a:r>
          </a:p>
        </p:txBody>
      </p:sp>
      <p:pic>
        <p:nvPicPr>
          <p:cNvPr id="9" name="Picture 1" descr="G:\сканирование00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-3072605" y="3072606"/>
            <a:ext cx="6858000" cy="712787"/>
          </a:xfrm>
          <a:prstGeom prst="rect">
            <a:avLst/>
          </a:prstGeom>
          <a:noFill/>
        </p:spPr>
      </p:pic>
      <p:pic>
        <p:nvPicPr>
          <p:cNvPr id="10" name="Picture 1" descr="G:\сканирование0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6145213"/>
            <a:ext cx="8429652" cy="71278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8662" y="500042"/>
            <a:ext cx="750099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FFFF00"/>
                </a:solidFill>
              </a:rPr>
              <a:t>«Любить свой край, знать его богатства, его особенности, его историю – на этих лучших чувствах к родным местам и воспитывается подлинный патриотизм  человека»</a:t>
            </a:r>
            <a:endParaRPr lang="ru-RU" sz="2800" i="1" dirty="0">
              <a:solidFill>
                <a:srgbClr val="FFFF00"/>
              </a:solidFill>
            </a:endParaRPr>
          </a:p>
        </p:txBody>
      </p:sp>
      <p:pic>
        <p:nvPicPr>
          <p:cNvPr id="7" name="Picture 2" descr="F:\Тура\Эвенкия\лето\лето 32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472" y="2714620"/>
            <a:ext cx="300039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F:\Тура\Водопад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6" y="2500306"/>
            <a:ext cx="300039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85720" y="1857364"/>
            <a:ext cx="3571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12" name="Picture 2" descr="F:\Тура\Эвенкия\лето\лето 09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28926" y="4286256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3" name="Picture 1" descr="G:\сканирование002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9" name="Picture 1" descr="G:\сканирование002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96" y="6145213"/>
            <a:ext cx="8429604" cy="71278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Documents and Settings\Надя и Самир\Рабочий стол\Фото123\100KC330\100_052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357562"/>
            <a:ext cx="3500462" cy="2214578"/>
          </a:xfrm>
          <a:prstGeom prst="rect">
            <a:avLst/>
          </a:prstGeom>
          <a:noFill/>
        </p:spPr>
      </p:pic>
      <p:pic>
        <p:nvPicPr>
          <p:cNvPr id="5126" name="Picture 6" descr="C:\Documents and Settings\Надя и Самир\Рабочий стол\Фото123\100KC330\100_052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1071546"/>
            <a:ext cx="3000396" cy="1928826"/>
          </a:xfrm>
          <a:prstGeom prst="rect">
            <a:avLst/>
          </a:prstGeom>
          <a:noFill/>
        </p:spPr>
      </p:pic>
      <p:pic>
        <p:nvPicPr>
          <p:cNvPr id="5127" name="Picture 7" descr="C:\Documents and Settings\Надя и Самир\Рабочий стол\Фото123\IMG_041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00562" y="3357562"/>
            <a:ext cx="3643338" cy="2214578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 rot="10800000" flipV="1">
            <a:off x="928662" y="929799"/>
            <a:ext cx="521497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Моя родная Эвенкия,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След самолета над тайгой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Нет для меня земли красивей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Чем наш таежный край родной…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1" descr="G:\сканирование002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7" name="Picture 1" descr="G:\сканирование002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96" y="6145213"/>
            <a:ext cx="8429604" cy="71278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71670" y="142852"/>
            <a:ext cx="5461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F0"/>
                </a:solidFill>
              </a:rPr>
              <a:t>МОЙ КРАЙ – ЭВЕНКИЯ!</a:t>
            </a:r>
            <a:endParaRPr lang="ru-RU" sz="3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C:\Documents and Settings\Надя и Самир\Рабочий стол\Фото123\100KC330\100_05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1285860"/>
            <a:ext cx="3143272" cy="1928826"/>
          </a:xfrm>
          <a:prstGeom prst="rect">
            <a:avLst/>
          </a:prstGeom>
          <a:noFill/>
        </p:spPr>
      </p:pic>
      <p:pic>
        <p:nvPicPr>
          <p:cNvPr id="8199" name="Picture 7" descr="C:\Documents and Settings\Надя и Самир\Рабочий стол\Фото123\IMG_000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6" y="1357298"/>
            <a:ext cx="2928958" cy="1785950"/>
          </a:xfrm>
          <a:prstGeom prst="rect">
            <a:avLst/>
          </a:prstGeom>
          <a:noFill/>
        </p:spPr>
      </p:pic>
      <p:pic>
        <p:nvPicPr>
          <p:cNvPr id="5" name="Picture 2" descr="F:\Тура\водопад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728" y="4500570"/>
            <a:ext cx="271464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571604" y="3000372"/>
            <a:ext cx="578647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               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Эвенкия, Эвенкия!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           Непролазные снега,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           Но из всех земель на свете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</a:rPr>
              <a:t>            Ты, как мать, мне дорога…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  <p:pic>
        <p:nvPicPr>
          <p:cNvPr id="7" name="Picture 1" descr="G:\сканирование002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96" y="6145213"/>
            <a:ext cx="8429604" cy="712787"/>
          </a:xfrm>
          <a:prstGeom prst="rect">
            <a:avLst/>
          </a:prstGeom>
          <a:noFill/>
        </p:spPr>
      </p:pic>
      <p:pic>
        <p:nvPicPr>
          <p:cNvPr id="8" name="Picture 1" descr="G:\сканирование002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28728" y="285728"/>
            <a:ext cx="65008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МОЙ КРАЙ – ЭВЕНКИЯ!</a:t>
            </a:r>
            <a:endParaRPr lang="ru-RU" sz="4000" dirty="0">
              <a:solidFill>
                <a:srgbClr val="00B0F0"/>
              </a:solidFill>
            </a:endParaRPr>
          </a:p>
        </p:txBody>
      </p:sp>
      <p:pic>
        <p:nvPicPr>
          <p:cNvPr id="11" name="Picture 2" descr="C:\Documents and Settings\Надя и Самир\Рабочий стол\Фото123\IMG_0405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286380" y="4500570"/>
            <a:ext cx="2786082" cy="1571636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природа\Тур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2071678"/>
            <a:ext cx="4071966" cy="30003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72000" y="1214422"/>
            <a:ext cx="414340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FF00"/>
                </a:solidFill>
              </a:rPr>
              <a:t>Среди тайги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Меж двух прекрасных рек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Стоит посёлок одиноко.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 И засыпает его белый снег,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 Морозы бьют его жестоко.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           Но он стоит на зло ветрам, 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          Стоит один и этим горд.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          И много -много  лет там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          Живёт наш северный народ!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Когда то здесь стоял стеной,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Большой дремучий лес,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Теперь посёлок наш родной-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Он стольный град страны чудес!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          Зовётся просто он – Тура,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          В нём букв всего четыре,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          Но для туринцев, но для нас,</a:t>
            </a:r>
          </a:p>
          <a:p>
            <a:r>
              <a:rPr lang="ru-RU" i="1" dirty="0" smtClean="0">
                <a:solidFill>
                  <a:srgbClr val="FFFF00"/>
                </a:solidFill>
              </a:rPr>
              <a:t>          Созвучья лучше нету в мире!</a:t>
            </a:r>
          </a:p>
          <a:p>
            <a:endParaRPr lang="ru-RU" i="1" dirty="0" smtClean="0">
              <a:solidFill>
                <a:srgbClr val="FFFF00"/>
              </a:solidFill>
            </a:endParaRPr>
          </a:p>
          <a:p>
            <a:endParaRPr lang="ru-RU" i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14678" y="714356"/>
            <a:ext cx="13353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FFFF00"/>
                </a:solidFill>
              </a:rPr>
              <a:t>Тура</a:t>
            </a:r>
            <a:endParaRPr lang="ru-RU" sz="4000" b="1" i="1" dirty="0">
              <a:solidFill>
                <a:srgbClr val="FFFF00"/>
              </a:solidFill>
            </a:endParaRPr>
          </a:p>
        </p:txBody>
      </p:sp>
      <p:pic>
        <p:nvPicPr>
          <p:cNvPr id="6" name="Picture 1" descr="G:\сканирование0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  <p:pic>
        <p:nvPicPr>
          <p:cNvPr id="7" name="Picture 1" descr="G:\сканирование002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2976" y="274638"/>
            <a:ext cx="8001024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Символика </a:t>
            </a:r>
            <a:r>
              <a:rPr lang="ru-RU" dirty="0">
                <a:solidFill>
                  <a:srgbClr val="FFFF00"/>
                </a:solidFill>
              </a:rPr>
              <a:t>Эвенкии</a:t>
            </a:r>
          </a:p>
        </p:txBody>
      </p:sp>
      <p:pic>
        <p:nvPicPr>
          <p:cNvPr id="4" name="Picture 4" descr="Scan00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43240" y="1928802"/>
            <a:ext cx="3571900" cy="4357718"/>
          </a:xfrm>
          <a:prstGeom prst="rect">
            <a:avLst/>
          </a:prstGeom>
          <a:noFill/>
        </p:spPr>
      </p:pic>
      <p:pic>
        <p:nvPicPr>
          <p:cNvPr id="5" name="Picture 1" descr="G:\сканирование0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6" name="Picture 1" descr="G:\сканирование0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000497" y="1071546"/>
            <a:ext cx="15716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>Герб</a:t>
            </a:r>
            <a:r>
              <a:rPr lang="ru-RU" sz="44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  <a:t/>
            </a:r>
            <a:br>
              <a:rPr lang="ru-RU" sz="4400" b="1" dirty="0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ea typeface="+mj-ea"/>
                <a:cs typeface="+mj-cs"/>
              </a:rPr>
            </a:br>
            <a:endParaRPr lang="ru-RU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Scan001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36" y="1643050"/>
            <a:ext cx="5143536" cy="37147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86182" y="857232"/>
            <a:ext cx="12799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Флаг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4" name="Picture 1" descr="G:\сканирование002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-3072606" y="3072606"/>
            <a:ext cx="6858000" cy="712787"/>
          </a:xfrm>
          <a:prstGeom prst="rect">
            <a:avLst/>
          </a:prstGeom>
          <a:noFill/>
        </p:spPr>
      </p:pic>
      <p:pic>
        <p:nvPicPr>
          <p:cNvPr id="5" name="Picture 1" descr="G:\сканирование002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145213"/>
            <a:ext cx="9144000" cy="712787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1413</TotalTime>
  <Words>493</Words>
  <PresentationFormat>Экран (4:3)</PresentationFormat>
  <Paragraphs>110</Paragraphs>
  <Slides>29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Апекс</vt:lpstr>
      <vt:lpstr>Image Document</vt:lpstr>
      <vt:lpstr>Слайд 1</vt:lpstr>
      <vt:lpstr>Слайд 2</vt:lpstr>
      <vt:lpstr>Эвенкия – мой край!</vt:lpstr>
      <vt:lpstr>Слайд 4</vt:lpstr>
      <vt:lpstr>Слайд 5</vt:lpstr>
      <vt:lpstr>Слайд 6</vt:lpstr>
      <vt:lpstr>Слайд 7</vt:lpstr>
      <vt:lpstr>Символика Эвенкии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Эвенкия – мой край!</dc:title>
  <cp:lastModifiedBy>Роман</cp:lastModifiedBy>
  <cp:revision>163</cp:revision>
  <dcterms:modified xsi:type="dcterms:W3CDTF">2018-10-15T08:35:42Z</dcterms:modified>
</cp:coreProperties>
</file>