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301" r:id="rId4"/>
    <p:sldId id="302" r:id="rId5"/>
    <p:sldId id="303" r:id="rId6"/>
    <p:sldId id="304" r:id="rId7"/>
    <p:sldId id="287" r:id="rId8"/>
    <p:sldId id="290" r:id="rId9"/>
    <p:sldId id="288" r:id="rId10"/>
    <p:sldId id="289" r:id="rId11"/>
    <p:sldId id="305" r:id="rId12"/>
    <p:sldId id="306" r:id="rId13"/>
    <p:sldId id="261" r:id="rId14"/>
    <p:sldId id="308" r:id="rId15"/>
    <p:sldId id="309" r:id="rId16"/>
    <p:sldId id="310" r:id="rId17"/>
    <p:sldId id="313" r:id="rId18"/>
    <p:sldId id="315" r:id="rId19"/>
    <p:sldId id="317" r:id="rId20"/>
    <p:sldId id="31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48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F0538DF-9A81-4F99-8622-918272614728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84B5F1B-6514-4D90-AFA4-2F3286F8D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000372"/>
            <a:ext cx="7772400" cy="2000264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Эвенкийский</a:t>
            </a:r>
            <a:r>
              <a:rPr lang="ru-RU" sz="6700" b="1" dirty="0"/>
              <a:t> </a:t>
            </a:r>
            <a:r>
              <a:rPr lang="ru-RU" sz="3100" b="1" dirty="0"/>
              <a:t>род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2928934"/>
            <a:ext cx="4400536" cy="2786082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«Изучая предков, мы узнаем самых себя»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1357299"/>
            <a:ext cx="5072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Эвенкийский</a:t>
            </a:r>
            <a:r>
              <a:rPr lang="ru-RU" sz="2000" b="1" dirty="0" smtClean="0"/>
              <a:t> </a:t>
            </a:r>
            <a:r>
              <a:rPr lang="ru-RU" sz="2800" b="1" dirty="0" smtClean="0"/>
              <a:t>род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28604"/>
            <a:ext cx="5929354" cy="221457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Каждый человек должен знать свои корни. Это – дом, семья, то родное тепло, которое мы получаем в детстве.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6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2322078"/>
            <a:ext cx="5572163" cy="3643339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928670"/>
            <a:ext cx="5855030" cy="85725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Собирались сородичи для ведения собраний («</a:t>
            </a:r>
            <a:r>
              <a:rPr lang="ru-RU" sz="2400" dirty="0" err="1" smtClean="0"/>
              <a:t>суглан</a:t>
            </a:r>
            <a:r>
              <a:rPr lang="ru-RU" sz="2400" dirty="0" smtClean="0"/>
              <a:t>»). </a:t>
            </a:r>
            <a:endParaRPr lang="ru-RU" sz="2400" dirty="0"/>
          </a:p>
        </p:txBody>
      </p:sp>
      <p:pic>
        <p:nvPicPr>
          <p:cNvPr id="4" name="Picture 4" descr="C:\Users\ПотаповаНГ\Documents\архив фото\сканирование00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7786742" cy="34729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642918"/>
            <a:ext cx="4757742" cy="142876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  «</a:t>
            </a:r>
            <a:r>
              <a:rPr lang="ru-RU" sz="2000" dirty="0" err="1" smtClean="0"/>
              <a:t>Ехорье</a:t>
            </a:r>
            <a:r>
              <a:rPr lang="ru-RU" sz="2000" dirty="0" smtClean="0"/>
              <a:t>» - это собирательный и усложненный образ </a:t>
            </a:r>
            <a:r>
              <a:rPr lang="ru-RU" sz="2000" dirty="0" err="1" smtClean="0"/>
              <a:t>икэвуна</a:t>
            </a:r>
            <a:r>
              <a:rPr lang="ru-RU" sz="2000" dirty="0" smtClean="0"/>
              <a:t> (круговая пляска с песней-импровизацией). 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Содержимое 5" descr="99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000240"/>
            <a:ext cx="3786214" cy="2839661"/>
          </a:xfrm>
          <a:prstGeom prst="rect">
            <a:avLst/>
          </a:prstGeom>
        </p:spPr>
      </p:pic>
      <p:pic>
        <p:nvPicPr>
          <p:cNvPr id="6" name="Содержимое 5" descr="10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071810"/>
            <a:ext cx="3895724" cy="2921793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3357586" cy="3714776"/>
          </a:xfrm>
        </p:spPr>
        <p:txBody>
          <a:bodyPr>
            <a:noAutofit/>
          </a:bodyPr>
          <a:lstStyle/>
          <a:p>
            <a:r>
              <a:rPr lang="ru-RU" sz="2400" dirty="0"/>
              <a:t>А кто были мои прабабушка, прадедушка? Каждый из нас пытался  и пытается найти ответы на эти и другие вопросы.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6" name="Содержимое 5" descr="дед и баба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496" y="428604"/>
            <a:ext cx="4871462" cy="3470557"/>
          </a:xfrm>
        </p:spPr>
      </p:pic>
      <p:sp>
        <p:nvSpPr>
          <p:cNvPr id="4" name="Выноска с четырьмя стрелками 3"/>
          <p:cNvSpPr/>
          <p:nvPr/>
        </p:nvSpPr>
        <p:spPr>
          <a:xfrm>
            <a:off x="6357950" y="4429132"/>
            <a:ext cx="642942" cy="64294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Семья - единственная хранительница  духовного и морального опыта. Именно в семьях, в родах складывались обычаи, традиции, правовые и моральные нормы.</a:t>
            </a:r>
            <a:endParaRPr lang="ru-RU" sz="2000" dirty="0"/>
          </a:p>
        </p:txBody>
      </p:sp>
      <p:pic>
        <p:nvPicPr>
          <p:cNvPr id="4" name="Picture 3" descr="C:\Users\ПотаповаНГ\Documents\архив фото\сканирование0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928802"/>
            <a:ext cx="2786082" cy="1997275"/>
          </a:xfrm>
          <a:prstGeom prst="rect">
            <a:avLst/>
          </a:prstGeom>
          <a:noFill/>
        </p:spPr>
      </p:pic>
      <p:pic>
        <p:nvPicPr>
          <p:cNvPr id="5" name="Picture 6" descr="C:\Users\ПотаповаНГ\Documents\архив фото\сканирование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071678"/>
            <a:ext cx="2714644" cy="2426912"/>
          </a:xfrm>
          <a:prstGeom prst="rect">
            <a:avLst/>
          </a:prstGeom>
          <a:noFill/>
        </p:spPr>
      </p:pic>
      <p:pic>
        <p:nvPicPr>
          <p:cNvPr id="6" name="Picture 2" descr="C:\Users\ПотаповаНГ\Documents\архив фото\сканирование0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786190"/>
            <a:ext cx="4500594" cy="20574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642918"/>
            <a:ext cx="4329114" cy="100013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 У эвенков не принято бросать осиротевших детей сородичей.</a:t>
            </a:r>
            <a:endParaRPr lang="ru-RU" sz="2000" dirty="0"/>
          </a:p>
        </p:txBody>
      </p:sp>
      <p:pic>
        <p:nvPicPr>
          <p:cNvPr id="4" name="Picture 7" descr="C:\Users\ПотаповаНГ\Documents\архив фото\сканирование00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735324" cy="2423160"/>
          </a:xfrm>
          <a:prstGeom prst="rect">
            <a:avLst/>
          </a:prstGeom>
          <a:noFill/>
        </p:spPr>
      </p:pic>
      <p:pic>
        <p:nvPicPr>
          <p:cNvPr id="5" name="Picture 2" descr="C:\Users\ПотаповаНГ\Documents\архив фото\сканирование0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714488"/>
            <a:ext cx="2319490" cy="3633467"/>
          </a:xfrm>
          <a:prstGeom prst="rect">
            <a:avLst/>
          </a:prstGeom>
          <a:noFill/>
        </p:spPr>
      </p:pic>
      <p:pic>
        <p:nvPicPr>
          <p:cNvPr id="6" name="Picture 3" descr="C:\Users\ПотаповаНГ\Documents\архив фото\сканирование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928934"/>
            <a:ext cx="2497382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2543164" cy="271464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Многодетность у эвенков считалось счастьем, об этом мечтали молодые супруги.</a:t>
            </a:r>
            <a:endParaRPr lang="ru-RU" sz="2000" dirty="0"/>
          </a:p>
        </p:txBody>
      </p:sp>
      <p:pic>
        <p:nvPicPr>
          <p:cNvPr id="4" name="Picture 2" descr="C:\Users\ПотаповаНГ\Documents\архив фото\сканирование00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571480"/>
            <a:ext cx="1248156" cy="2884932"/>
          </a:xfrm>
          <a:prstGeom prst="rect">
            <a:avLst/>
          </a:prstGeom>
          <a:noFill/>
        </p:spPr>
      </p:pic>
      <p:pic>
        <p:nvPicPr>
          <p:cNvPr id="5" name="Picture 5" descr="C:\Users\ПотаповаНГ\Documents\архив фото\сканирование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428736"/>
            <a:ext cx="3643338" cy="3048011"/>
          </a:xfrm>
          <a:prstGeom prst="rect">
            <a:avLst/>
          </a:prstGeom>
          <a:noFill/>
        </p:spPr>
      </p:pic>
      <p:pic>
        <p:nvPicPr>
          <p:cNvPr id="6" name="Picture 3" descr="C:\Users\ПотаповаНГ\Documents\архив фото\сканирование0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357562"/>
            <a:ext cx="1736012" cy="26780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42918"/>
            <a:ext cx="8183880" cy="7143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Михаил Иванович Суслов (1844 – 1915) был священником Дудинской церкви.</a:t>
            </a:r>
            <a:endParaRPr lang="ru-RU" sz="2000" dirty="0"/>
          </a:p>
        </p:txBody>
      </p:sp>
      <p:pic>
        <p:nvPicPr>
          <p:cNvPr id="4" name="Picture 2" descr="C:\Users\ПотаповаНГ\Documents\архив фото\сканирование00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500174"/>
            <a:ext cx="3000396" cy="44218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543824" cy="1214446"/>
          </a:xfrm>
        </p:spPr>
        <p:txBody>
          <a:bodyPr>
            <a:normAutofit/>
          </a:bodyPr>
          <a:lstStyle/>
          <a:p>
            <a:r>
              <a:rPr lang="ru-RU" dirty="0" smtClean="0"/>
              <a:t>У эвенков бывает два имени. Одно – основное главное (</a:t>
            </a:r>
            <a:r>
              <a:rPr lang="ru-RU" dirty="0" err="1" smtClean="0"/>
              <a:t>хэдыгу</a:t>
            </a:r>
            <a:r>
              <a:rPr lang="ru-RU" dirty="0" smtClean="0"/>
              <a:t>), его дают обычно сразу, второе (</a:t>
            </a:r>
            <a:r>
              <a:rPr lang="ru-RU" dirty="0" err="1" smtClean="0"/>
              <a:t>эвигэн</a:t>
            </a:r>
            <a:r>
              <a:rPr lang="ru-RU" dirty="0" smtClean="0"/>
              <a:t>) – шутливое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2571744"/>
            <a:ext cx="3008313" cy="214314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Мальчик по имени </a:t>
            </a:r>
            <a:r>
              <a:rPr lang="ru-RU" sz="1800" dirty="0" err="1" smtClean="0"/>
              <a:t>Тыманчи</a:t>
            </a:r>
            <a:r>
              <a:rPr lang="ru-RU" sz="1800" dirty="0" smtClean="0"/>
              <a:t> (родившийся рано утром)</a:t>
            </a:r>
            <a:endParaRPr lang="ru-RU" sz="1800" dirty="0"/>
          </a:p>
        </p:txBody>
      </p:sp>
      <p:pic>
        <p:nvPicPr>
          <p:cNvPr id="2050" name="Picture 2" descr="F:\сканирование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177918" y="1537066"/>
            <a:ext cx="3480090" cy="45493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2976" y="2428870"/>
          <a:ext cx="6467817" cy="2500330"/>
        </p:xfrm>
        <a:graphic>
          <a:graphicData uri="http://schemas.openxmlformats.org/drawingml/2006/table">
            <a:tbl>
              <a:tblPr/>
              <a:tblGrid>
                <a:gridCol w="1616448"/>
                <a:gridCol w="1617123"/>
                <a:gridCol w="1617123"/>
                <a:gridCol w="1617123"/>
              </a:tblGrid>
              <a:tr h="50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эвенкийские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русские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эвенкийские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русские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Ладе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Владимир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Арапэ, Катэ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Екатерина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Лэке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Иннокентий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Лекса, Улекса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Александра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Гирго,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Григорий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Олка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Ольга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Костоку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Константин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Анис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Анна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42976" y="1500174"/>
            <a:ext cx="678661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Русские имена по -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эвенкийски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переогласованные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и считались отличными от тех же самых русских имен.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928670"/>
            <a:ext cx="6715172" cy="11430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Историческая наука - </a:t>
            </a:r>
            <a:r>
              <a:rPr lang="ru-RU" sz="2400" dirty="0" err="1" smtClean="0"/>
              <a:t>неалогия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2214554"/>
            <a:ext cx="3043230" cy="3500461"/>
          </a:xfrm>
        </p:spPr>
        <p:txBody>
          <a:bodyPr>
            <a:normAutofit fontScale="25000" lnSpcReduction="20000"/>
          </a:bodyPr>
          <a:lstStyle/>
          <a:p>
            <a:r>
              <a:rPr lang="ru-RU" sz="11200" dirty="0"/>
              <a:t>Изучая генеалогию, можно лучше </a:t>
            </a:r>
            <a:r>
              <a:rPr lang="ru-RU" sz="9600" dirty="0"/>
              <a:t>узнать</a:t>
            </a:r>
            <a:r>
              <a:rPr lang="ru-RU" sz="11200" dirty="0"/>
              <a:t> историю </a:t>
            </a:r>
            <a:r>
              <a:rPr lang="ru-RU" sz="11200" dirty="0" smtClean="0"/>
              <a:t>своей родины. Каждый </a:t>
            </a:r>
            <a:r>
              <a:rPr lang="ru-RU" sz="11200" dirty="0"/>
              <a:t>человек должен знать свои корни. </a:t>
            </a:r>
            <a:endParaRPr lang="ru-RU" sz="11200" dirty="0" smtClean="0"/>
          </a:p>
          <a:p>
            <a:r>
              <a:rPr lang="ru-RU" sz="2000" dirty="0" smtClean="0"/>
              <a:t>. </a:t>
            </a:r>
            <a:endParaRPr lang="ru-RU" sz="2000" dirty="0"/>
          </a:p>
          <a:p>
            <a:endParaRPr lang="ru-RU" dirty="0"/>
          </a:p>
        </p:txBody>
      </p:sp>
      <p:pic>
        <p:nvPicPr>
          <p:cNvPr id="5" name="Содержимое 4" descr="67.bmp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52872" y="2357430"/>
            <a:ext cx="4262466" cy="3196850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286676" cy="8572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Эвенкийские имена самобытны, образны, поэтичны, метки.</a:t>
            </a:r>
            <a:endParaRPr lang="ru-RU" sz="2000" dirty="0"/>
          </a:p>
        </p:txBody>
      </p:sp>
      <p:pic>
        <p:nvPicPr>
          <p:cNvPr id="4" name="Содержимое 6" descr="2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00173"/>
            <a:ext cx="3192087" cy="2394065"/>
          </a:xfrm>
        </p:spPr>
      </p:pic>
      <p:pic>
        <p:nvPicPr>
          <p:cNvPr id="5" name="Содержимое 5" descr="9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1500174"/>
            <a:ext cx="3214710" cy="2286016"/>
          </a:xfrm>
          <a:prstGeom prst="rect">
            <a:avLst/>
          </a:prstGeom>
        </p:spPr>
      </p:pic>
      <p:pic>
        <p:nvPicPr>
          <p:cNvPr id="6" name="Содержимое 4" descr="104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3714751"/>
            <a:ext cx="3214710" cy="2303876"/>
          </a:xfrm>
          <a:prstGeom prst="rect">
            <a:avLst/>
          </a:prstGeom>
        </p:spPr>
      </p:pic>
      <p:pic>
        <p:nvPicPr>
          <p:cNvPr id="7" name="Содержимое 4" descr="107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3707585"/>
            <a:ext cx="3143272" cy="2293182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4572032" cy="221457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Люди эти ездили на оленях и называли этот народ «</a:t>
            </a:r>
            <a:r>
              <a:rPr lang="ru-RU" sz="1800" dirty="0" err="1" smtClean="0"/>
              <a:t>увань</a:t>
            </a:r>
            <a:r>
              <a:rPr lang="ru-RU" sz="1800" dirty="0" smtClean="0"/>
              <a:t>» - это потомки </a:t>
            </a:r>
            <a:r>
              <a:rPr lang="ru-RU" sz="1800" dirty="0" err="1" smtClean="0"/>
              <a:t>сушеней</a:t>
            </a:r>
            <a:r>
              <a:rPr lang="ru-RU" sz="1800" dirty="0" smtClean="0"/>
              <a:t> – </a:t>
            </a:r>
            <a:r>
              <a:rPr lang="ru-RU" sz="1800" dirty="0" err="1" smtClean="0"/>
              <a:t>чжурчженей</a:t>
            </a:r>
            <a:r>
              <a:rPr lang="ru-RU" sz="1800" dirty="0" smtClean="0"/>
              <a:t> (</a:t>
            </a:r>
            <a:r>
              <a:rPr lang="ru-RU" sz="1800" dirty="0" err="1" smtClean="0"/>
              <a:t>уэньков</a:t>
            </a:r>
            <a:r>
              <a:rPr lang="ru-RU" sz="1800" dirty="0" smtClean="0"/>
              <a:t>) то есть близкое к звучанию современного названия «эвенки». 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714744" y="5929330"/>
            <a:ext cx="142876" cy="19683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Picture 4" descr="C:\Users\ПотаповаНГ\Documents\архив фото\сканирование0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76054">
            <a:off x="4970267" y="2863423"/>
            <a:ext cx="3282950" cy="2546350"/>
          </a:xfrm>
          <a:prstGeom prst="rect">
            <a:avLst/>
          </a:prstGeom>
          <a:noFill/>
        </p:spPr>
      </p:pic>
      <p:pic>
        <p:nvPicPr>
          <p:cNvPr id="8" name="Содержимое 6" descr="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509">
            <a:off x="983583" y="2931739"/>
            <a:ext cx="3278215" cy="2458661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858180" cy="1428760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857256"/>
          </a:xfrm>
        </p:spPr>
        <p:txBody>
          <a:bodyPr>
            <a:normAutofit fontScale="85000" lnSpcReduction="10000"/>
          </a:bodyPr>
          <a:lstStyle/>
          <a:p>
            <a:r>
              <a:rPr lang="ru-RU" sz="2000" dirty="0" smtClean="0"/>
              <a:t>Эвенк рос и воспитывался вместе с оленями с самого рождения. Покачиваясь в колыбели, под негромкий звон колокольчиков он совершал вместе с родителями первые свои </a:t>
            </a:r>
            <a:r>
              <a:rPr lang="ru-RU" sz="2000" dirty="0" err="1" smtClean="0"/>
              <a:t>аргиши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5" name="Содержимое 4" descr="люлька.bmp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 r="10606" b="4275"/>
          <a:stretch>
            <a:fillRect/>
          </a:stretch>
        </p:blipFill>
        <p:spPr>
          <a:xfrm>
            <a:off x="2143108" y="2143116"/>
            <a:ext cx="4214842" cy="3214710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4" descr="96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2643182"/>
            <a:ext cx="3857652" cy="28932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786742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Знаменитый российский этнолог - </a:t>
            </a:r>
            <a:r>
              <a:rPr lang="ru-RU" sz="2000" dirty="0" err="1" smtClean="0"/>
              <a:t>сибиревед</a:t>
            </a:r>
            <a:r>
              <a:rPr lang="ru-RU" sz="2000" dirty="0" smtClean="0"/>
              <a:t> В.Г. </a:t>
            </a:r>
            <a:r>
              <a:rPr lang="ru-RU" sz="2000" dirty="0" err="1" smtClean="0"/>
              <a:t>Богораз</a:t>
            </a:r>
            <a:r>
              <a:rPr lang="ru-RU" sz="2000" dirty="0" smtClean="0"/>
              <a:t> – Тан в свое время заметил, что «олень окрылил тунгусов» </a:t>
            </a:r>
            <a:endParaRPr lang="ru-RU" sz="2000" dirty="0"/>
          </a:p>
        </p:txBody>
      </p:sp>
      <p:pic>
        <p:nvPicPr>
          <p:cNvPr id="4" name="Picture 3" descr="C:\Users\ПотаповаНГ\Documents\архив фото\сканирование003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643050"/>
            <a:ext cx="2267712" cy="20116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8"/>
            <a:ext cx="8183880" cy="128588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КАРТА расселения эвенков .</a:t>
            </a:r>
            <a:br>
              <a:rPr lang="ru-RU" sz="2000" dirty="0" smtClean="0"/>
            </a:br>
            <a:r>
              <a:rPr lang="ru-RU" sz="2000" dirty="0" smtClean="0"/>
              <a:t>Название эвенкийского рода происходило по территориальному обозначению </a:t>
            </a:r>
            <a:endParaRPr lang="ru-RU" sz="2000" dirty="0"/>
          </a:p>
        </p:txBody>
      </p:sp>
      <p:pic>
        <p:nvPicPr>
          <p:cNvPr id="4" name="Содержимое 3" descr="сканирование0001"/>
          <p:cNvPicPr>
            <a:picLocks noGrp="1"/>
          </p:cNvPicPr>
          <p:nvPr>
            <p:ph idx="1"/>
          </p:nvPr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57356" y="571480"/>
            <a:ext cx="5760720" cy="385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785794"/>
            <a:ext cx="4071966" cy="107157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Эвенкийский род, объединял кровных родственников. </a:t>
            </a:r>
            <a:endParaRPr lang="ru-RU" sz="2800" dirty="0"/>
          </a:p>
        </p:txBody>
      </p:sp>
      <p:pic>
        <p:nvPicPr>
          <p:cNvPr id="6" name="Picture 3" descr="C:\Users\ПотаповаНГ\Documents\архив фото\сканирование0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00438"/>
            <a:ext cx="6858048" cy="2335221"/>
          </a:xfrm>
          <a:prstGeom prst="rect">
            <a:avLst/>
          </a:prstGeom>
          <a:noFill/>
        </p:spPr>
      </p:pic>
      <p:pic>
        <p:nvPicPr>
          <p:cNvPr id="7" name="Picture 2" descr="C:\Users\ПотаповаНГ\Documents\архив фото\сканирование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000108"/>
            <a:ext cx="3000396" cy="250033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286676" cy="150019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800" b="1" dirty="0" smtClean="0"/>
              <a:t>Во главе его стоял старейшина</a:t>
            </a:r>
            <a:r>
              <a:rPr lang="ru-RU" sz="2800" dirty="0" smtClean="0"/>
              <a:t> </a:t>
            </a:r>
            <a:r>
              <a:rPr lang="ru-RU" sz="2800" b="1" dirty="0" smtClean="0"/>
              <a:t>мужчина.  Счет родства велся по мужской линии. </a:t>
            </a:r>
            <a:endParaRPr lang="ru-RU" sz="2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6072206"/>
            <a:ext cx="732951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" name="Содержимое 6" descr="3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075830"/>
            <a:ext cx="5000660" cy="375049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71546"/>
            <a:ext cx="3357586" cy="200026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Это был отцовский род, предком его считался мужчина.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7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786058"/>
            <a:ext cx="4143403" cy="3107552"/>
          </a:xfrm>
        </p:spPr>
      </p:pic>
      <p:pic>
        <p:nvPicPr>
          <p:cNvPr id="5" name="Picture 2" descr="C:\Users\ПотаповаНГ\Documents\архив фото\сканирование0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857232"/>
            <a:ext cx="4210860" cy="2989695"/>
          </a:xfrm>
          <a:prstGeom prst="rect">
            <a:avLst/>
          </a:prstGeom>
          <a:noFill/>
        </p:spPr>
      </p:pic>
      <p:sp>
        <p:nvSpPr>
          <p:cNvPr id="6" name="Выноска с четырьмя стрелками 5"/>
          <p:cNvSpPr/>
          <p:nvPr/>
        </p:nvSpPr>
        <p:spPr>
          <a:xfrm>
            <a:off x="6858016" y="4929198"/>
            <a:ext cx="714380" cy="71438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509</TotalTime>
  <Words>345</Words>
  <Application>Microsoft Office PowerPoint</Application>
  <PresentationFormat>Экран (4:3)</PresentationFormat>
  <Paragraphs>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Эвенкийский род.          </vt:lpstr>
      <vt:lpstr>Историческая наука - неалогия</vt:lpstr>
      <vt:lpstr>Люди эти ездили на оленях и называли этот народ «увань» - это потомки сушеней – чжурчженей (уэньков) то есть близкое к звучанию современного названия «эвенки».  </vt:lpstr>
      <vt:lpstr>Слайд 4</vt:lpstr>
      <vt:lpstr> Знаменитый российский этнолог - сибиревед В.Г. Богораз – Тан в свое время заметил, что «олень окрылил тунгусов» </vt:lpstr>
      <vt:lpstr>КАРТА расселения эвенков . Название эвенкийского рода происходило по территориальному обозначению </vt:lpstr>
      <vt:lpstr>Эвенкийский род, объединял кровных родственников. </vt:lpstr>
      <vt:lpstr>  Во главе его стоял старейшина мужчина.  Счет родства велся по мужской линии. </vt:lpstr>
      <vt:lpstr>Это был отцовский род, предком его считался мужчина.  </vt:lpstr>
      <vt:lpstr>Каждый человек должен знать свои корни. Это – дом, семья, то родное тепло, которое мы получаем в детстве.  </vt:lpstr>
      <vt:lpstr>Собирались сородичи для ведения собраний («суглан»). </vt:lpstr>
      <vt:lpstr>  «Ехорье» - это собирательный и усложненный образ икэвуна (круговая пляска с песней-импровизацией).  </vt:lpstr>
      <vt:lpstr>А кто были мои прабабушка, прадедушка? Каждый из нас пытался  и пытается найти ответы на эти и другие вопросы. </vt:lpstr>
      <vt:lpstr>Семья - единственная хранительница  духовного и морального опыта. Именно в семьях, в родах складывались обычаи, традиции, правовые и моральные нормы.</vt:lpstr>
      <vt:lpstr> У эвенков не принято бросать осиротевших детей сородичей.</vt:lpstr>
      <vt:lpstr>Многодетность у эвенков считалось счастьем, об этом мечтали молодые супруги.</vt:lpstr>
      <vt:lpstr>Михаил Иванович Суслов (1844 – 1915) был священником Дудинской церкви.</vt:lpstr>
      <vt:lpstr>У эвенков бывает два имени. Одно – основное главное (хэдыгу), его дают обычно сразу, второе (эвигэн) – шутливое </vt:lpstr>
      <vt:lpstr>Слайд 19</vt:lpstr>
      <vt:lpstr>Эвенкийские имена самобытны, образны, поэтичны, метки.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Эвенкийский род.          </dc:title>
  <dc:creator> </dc:creator>
  <cp:lastModifiedBy> </cp:lastModifiedBy>
  <cp:revision>57</cp:revision>
  <dcterms:created xsi:type="dcterms:W3CDTF">2009-04-03T04:26:33Z</dcterms:created>
  <dcterms:modified xsi:type="dcterms:W3CDTF">2009-10-08T05:09:21Z</dcterms:modified>
</cp:coreProperties>
</file>