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sldIdLst>
    <p:sldId id="256" r:id="rId2"/>
    <p:sldId id="257" r:id="rId3"/>
    <p:sldId id="313" r:id="rId4"/>
    <p:sldId id="281" r:id="rId5"/>
    <p:sldId id="258" r:id="rId6"/>
    <p:sldId id="282" r:id="rId7"/>
    <p:sldId id="259" r:id="rId8"/>
    <p:sldId id="260" r:id="rId9"/>
    <p:sldId id="261" r:id="rId10"/>
    <p:sldId id="262" r:id="rId11"/>
    <p:sldId id="314" r:id="rId12"/>
    <p:sldId id="283" r:id="rId13"/>
    <p:sldId id="277" r:id="rId14"/>
    <p:sldId id="306" r:id="rId15"/>
    <p:sldId id="284" r:id="rId16"/>
    <p:sldId id="266" r:id="rId17"/>
    <p:sldId id="267" r:id="rId18"/>
    <p:sldId id="285" r:id="rId19"/>
    <p:sldId id="268" r:id="rId20"/>
    <p:sldId id="271" r:id="rId21"/>
    <p:sldId id="294" r:id="rId22"/>
    <p:sldId id="300" r:id="rId23"/>
    <p:sldId id="273" r:id="rId24"/>
    <p:sldId id="265" r:id="rId25"/>
    <p:sldId id="296" r:id="rId26"/>
    <p:sldId id="297" r:id="rId27"/>
    <p:sldId id="286" r:id="rId28"/>
    <p:sldId id="301" r:id="rId29"/>
    <p:sldId id="304" r:id="rId30"/>
    <p:sldId id="307" r:id="rId31"/>
    <p:sldId id="308" r:id="rId32"/>
    <p:sldId id="272" r:id="rId33"/>
    <p:sldId id="309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40074" autoAdjust="0"/>
    <p:restoredTop sz="94660"/>
  </p:normalViewPr>
  <p:slideViewPr>
    <p:cSldViewPr snapToGrid="0">
      <p:cViewPr>
        <p:scale>
          <a:sx n="30" d="100"/>
          <a:sy n="30" d="100"/>
        </p:scale>
        <p:origin x="-3432" y="-18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</a:t>
            </a:r>
            <a:r>
              <a:rPr lang="ru-RU" sz="3200" b="1" baseline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ТСШ-интерната о микрозелени</a:t>
            </a:r>
            <a:r>
              <a:rPr lang="ru-RU" baseline="0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6588275098425198"/>
          <c:y val="0"/>
        </c:manualLayout>
      </c:layout>
      <c:spPr>
        <a:noFill/>
        <a:ln>
          <a:noFill/>
        </a:ln>
        <a:effectLst/>
      </c:sp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/>
              <c:spPr/>
              <c:txPr>
                <a:bodyPr/>
                <a:lstStyle/>
                <a:p>
                  <a:pPr>
                    <a:defRPr sz="4400" b="1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ctr"/>
              <c:showVal val="1"/>
            </c:dLbl>
            <c:dLbl>
              <c:idx val="1"/>
              <c:layout/>
              <c:spPr/>
              <c:txPr>
                <a:bodyPr/>
                <a:lstStyle/>
                <a:p>
                  <a:pPr>
                    <a:defRPr sz="4400" b="1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ctr"/>
              <c:showVal val="1"/>
            </c:dLbl>
            <c:dLbl>
              <c:idx val="2"/>
              <c:layout/>
              <c:spPr/>
              <c:txPr>
                <a:bodyPr/>
                <a:lstStyle/>
                <a:p>
                  <a:pPr>
                    <a:defRPr sz="4400" b="1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ctr"/>
              <c:showVal val="1"/>
            </c:dLbl>
            <c:delete val="1"/>
          </c:dLbls>
          <c:cat>
            <c:strRef>
              <c:f>Лист1!$A$2:$A$4</c:f>
              <c:strCache>
                <c:ptCount val="3"/>
                <c:pt idx="0">
                  <c:v>не знают о микрозелени</c:v>
                </c:pt>
                <c:pt idx="1">
                  <c:v>не знакомы с гидрогелью</c:v>
                </c:pt>
                <c:pt idx="2">
                  <c:v>употребляли бы в пищу зелень каждый день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</c:v>
                </c:pt>
                <c:pt idx="1">
                  <c:v>0.44000000000000017</c:v>
                </c:pt>
                <c:pt idx="2">
                  <c:v>0.24000000000000007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EF7-4536-AE49-083641ECBAF5}"/>
            </c:ext>
          </c:extLst>
        </c:ser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87437247755966"/>
          <c:y val="0.21137095142372225"/>
          <c:w val="0.32002959196618297"/>
          <c:h val="0.72436976108306117"/>
        </c:manualLayout>
      </c:layout>
      <c:txPr>
        <a:bodyPr/>
        <a:lstStyle/>
        <a:p>
          <a:pPr>
            <a:defRPr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80422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566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1416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0289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18530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39329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36071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255596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0542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0901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35553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0493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89441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0979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6812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27454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975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8E22E5C-B23B-4950-8CE6-B8F804BB360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2CB6BE2-4F93-4E67-A1CC-19A19AA1C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434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  <p:sldLayoutId id="214748379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kern="1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«Микрозелень </a:t>
            </a:r>
            <a:r>
              <a:rPr lang="ru-RU" sz="6600" b="1" kern="1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6600" b="1" kern="1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подоконнике» </a:t>
            </a:r>
            <a:endParaRPr lang="ru-RU" sz="6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3906981"/>
            <a:ext cx="6815669" cy="1071417"/>
          </a:xfrm>
        </p:spPr>
        <p:txBody>
          <a:bodyPr>
            <a:noAutofit/>
          </a:bodyPr>
          <a:lstStyle/>
          <a:p>
            <a:pPr algn="r"/>
            <a:r>
              <a:rPr lang="ru-RU" sz="2400" b="1" dirty="0" smtClean="0"/>
              <a:t>Учащийся 6 «а» класса:  </a:t>
            </a:r>
            <a:r>
              <a:rPr lang="ru-RU" sz="2400" b="1" dirty="0" err="1" smtClean="0"/>
              <a:t>Ботулу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Туйгун</a:t>
            </a:r>
            <a:endParaRPr lang="ru-RU" sz="2400" b="1" dirty="0"/>
          </a:p>
          <a:p>
            <a:pPr algn="r"/>
            <a:r>
              <a:rPr lang="ru-RU" sz="2400" b="1" dirty="0" smtClean="0"/>
              <a:t>Руководитель: Голышева И.А.,</a:t>
            </a:r>
          </a:p>
          <a:p>
            <a:pPr algn="r">
              <a:lnSpc>
                <a:spcPct val="110000"/>
              </a:lnSpc>
            </a:pPr>
            <a:r>
              <a:rPr lang="ru-RU" sz="2400" b="1" dirty="0" smtClean="0"/>
              <a:t>учитель биологии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423418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дис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069" y="1197092"/>
            <a:ext cx="4751035" cy="46192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738648" y="998362"/>
            <a:ext cx="594359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Содержат большое количество витамина С. Употребление ростков редиса в пищу способствует улучшению состояния кожи и волос, общему укреплению организма.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213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2940614933"/>
              </p:ext>
            </p:extLst>
          </p:nvPr>
        </p:nvGraphicFramePr>
        <p:xfrm>
          <a:off x="1292772" y="719667"/>
          <a:ext cx="9412014" cy="4971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81823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0524" y="982663"/>
            <a:ext cx="8639504" cy="204431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 проекта.</a:t>
            </a:r>
            <a:br>
              <a:rPr lang="ru-RU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b="1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вырастить микрозелень? </a:t>
            </a:r>
            <a:r>
              <a:rPr lang="ru-RU" b="1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b="1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040524" y="2475296"/>
            <a:ext cx="10332326" cy="3116263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7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.Замочили </a:t>
            </a:r>
            <a:r>
              <a:rPr lang="ru-RU" sz="4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семена </a:t>
            </a:r>
            <a:r>
              <a:rPr lang="ru-RU" sz="4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выбранных нами культур (пшеницы</a:t>
            </a:r>
            <a:r>
              <a:rPr lang="ru-RU" sz="4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подсолнечника, гороха, свеклы, </a:t>
            </a:r>
            <a:r>
              <a:rPr lang="ru-RU" sz="4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редиса) </a:t>
            </a:r>
            <a:r>
              <a:rPr lang="ru-RU" sz="4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пластиковые стаканчики</a:t>
            </a:r>
            <a:r>
              <a:rPr lang="ru-RU" sz="4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несколько часов, чтобы они набухли и впоследствии лучше и быстрее </a:t>
            </a:r>
            <a:r>
              <a:rPr lang="ru-RU" sz="4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проросли.</a:t>
            </a:r>
            <a:endParaRPr lang="ru-RU" sz="47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279666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6206" y="565126"/>
            <a:ext cx="5060732" cy="54841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0622" y="565126"/>
            <a:ext cx="5281446" cy="54841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7874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Проклюнувшие семена переложили в лотки и равномерно распределили в почве и в гидрогели.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0187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535916" y="646387"/>
            <a:ext cx="3879797" cy="5229480"/>
          </a:xfrm>
        </p:spPr>
        <p:txBody>
          <a:bodyPr>
            <a:normAutofit/>
          </a:bodyPr>
          <a:lstStyle/>
          <a:p>
            <a:r>
              <a:rPr lang="ru-RU" sz="4800" b="1" dirty="0">
                <a:ln w="3175" cmpd="sng">
                  <a:noFill/>
                </a:ln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Пшеница в гидрогели и в почве</a:t>
            </a:r>
            <a:r>
              <a:rPr lang="ru-RU" sz="4400" b="1" dirty="0">
                <a:ln w="3175" cmpd="sng">
                  <a:noFill/>
                </a:ln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293811" y="3031064"/>
            <a:ext cx="3718455" cy="284480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4854" y="441434"/>
            <a:ext cx="7346732" cy="5612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1548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7104" y="698352"/>
            <a:ext cx="7141780" cy="51302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54468" y="443012"/>
            <a:ext cx="725215" cy="45719"/>
          </a:xfrm>
        </p:spPr>
        <p:txBody>
          <a:bodyPr>
            <a:normAutofit fontScale="90000"/>
          </a:bodyPr>
          <a:lstStyle/>
          <a:p>
            <a:endParaRPr lang="ru-RU" sz="40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008883" y="698351"/>
            <a:ext cx="3463980" cy="4893735"/>
          </a:xfrm>
        </p:spPr>
        <p:txBody>
          <a:bodyPr>
            <a:normAutofit/>
          </a:bodyPr>
          <a:lstStyle/>
          <a:p>
            <a:r>
              <a:rPr lang="ru-RU" sz="4800" b="1" dirty="0">
                <a:ln w="3175" cmpd="sng">
                  <a:noFill/>
                </a:ln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Свекла  в гидрогели и в почве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570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691801" y="-112623"/>
            <a:ext cx="5384652" cy="70918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151814" y="982131"/>
            <a:ext cx="3506786" cy="4893735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Редис в гидрогели</a:t>
            </a: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282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451466" y="867103"/>
            <a:ext cx="8133968" cy="50922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5186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276" y="1450428"/>
            <a:ext cx="5115912" cy="47296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18451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Подсолнечник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96000" y="1103586"/>
            <a:ext cx="5243014" cy="5249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37713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4303" y="831273"/>
            <a:ext cx="9680028" cy="3441182"/>
          </a:xfrm>
        </p:spPr>
        <p:txBody>
          <a:bodyPr>
            <a:normAutofit fontScale="90000"/>
          </a:bodyPr>
          <a:lstStyle/>
          <a:p>
            <a:pPr algn="l" fontAlgn="base"/>
            <a:r>
              <a:rPr lang="ru-RU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Цель: </a:t>
            </a:r>
            <a:r>
              <a:rPr lang="ru-RU" sz="49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вырастить полезную зелень в условиях короткого светового дня </a:t>
            </a:r>
            <a:r>
              <a:rPr lang="ru-RU" sz="49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гидрогели и в почве.</a:t>
            </a:r>
            <a:br>
              <a:rPr lang="ru-RU" sz="49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129165" y="3988676"/>
            <a:ext cx="2623028" cy="1702676"/>
          </a:xfrm>
        </p:spPr>
        <p:txBody>
          <a:bodyPr>
            <a:noAutofit/>
          </a:bodyPr>
          <a:lstStyle/>
          <a:p>
            <a:pPr algn="just" fontAlgn="base">
              <a:lnSpc>
                <a:spcPts val="1690"/>
              </a:lnSpc>
              <a:spcAft>
                <a:spcPts val="0"/>
              </a:spcAft>
            </a:pP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08118" y="2948152"/>
            <a:ext cx="5691351" cy="33580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8912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7972" y="788276"/>
            <a:ext cx="6595241" cy="50875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182796" y="982131"/>
            <a:ext cx="3147192" cy="4893735"/>
          </a:xfrm>
        </p:spPr>
        <p:txBody>
          <a:bodyPr/>
          <a:lstStyle/>
          <a:p>
            <a:pPr marL="0" lvl="0" indent="0" algn="ctr">
              <a:buClr>
                <a:srgbClr val="83992A"/>
              </a:buClr>
              <a:buNone/>
            </a:pPr>
            <a:r>
              <a:rPr lang="ru-RU" sz="4400" b="1" dirty="0" smtClean="0">
                <a:ln w="3175" cmpd="sng"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n w="3175" cmpd="sng"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Горох  </a:t>
            </a:r>
            <a:r>
              <a:rPr lang="ru-RU" sz="4800" b="1" dirty="0">
                <a:ln w="3175" cmpd="sng"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гидрогели и в почве</a:t>
            </a:r>
            <a:endParaRPr lang="ru-RU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14140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0887" y="804041"/>
            <a:ext cx="6733044" cy="52341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3811" y="4792717"/>
            <a:ext cx="3718455" cy="676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119241" y="1852532"/>
            <a:ext cx="30427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Всхожесть в почве свеклы лучше.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123008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0979" y="1119352"/>
            <a:ext cx="5328745" cy="48400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448096" y="1175115"/>
            <a:ext cx="5060731" cy="4728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577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5268" y="677917"/>
            <a:ext cx="6879021" cy="54706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40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71489" y="982131"/>
            <a:ext cx="3105807" cy="48937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>
                <a:ln w="3175" cmpd="sng"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 третий день</a:t>
            </a:r>
            <a:r>
              <a:rPr lang="ru-RU" sz="4800" dirty="0">
                <a:ln w="3175" cmpd="sng">
                  <a:noFill/>
                </a:ln>
                <a:solidFill>
                  <a:schemeClr val="tx1"/>
                </a:solidFill>
                <a:ea typeface="+mj-ea"/>
                <a:cs typeface="+mj-cs"/>
              </a:rPr>
              <a:t>.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8056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8040415" y="982663"/>
            <a:ext cx="3168868" cy="3621087"/>
          </a:xfrm>
        </p:spPr>
        <p:txBody>
          <a:bodyPr>
            <a:no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пятый день.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87821" y="982133"/>
            <a:ext cx="6589986" cy="47880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4079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43001" y="1389063"/>
            <a:ext cx="4028090" cy="3608606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и анализ результатов. 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07574" y="908488"/>
            <a:ext cx="6132786" cy="51454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1025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5545" y="756745"/>
            <a:ext cx="6448096" cy="740979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дневника.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6011" y="2099174"/>
            <a:ext cx="3837585" cy="38535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27380" y="1621478"/>
            <a:ext cx="5344510" cy="4530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0557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5834" y="772509"/>
            <a:ext cx="4673491" cy="132775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Сбор урожая микрозелени</a:t>
            </a: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Учитель\Desktop\Микрозелень на подоконнике 2019-22\IMG_20190328_11311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/>
          <a:srcRect/>
          <a:stretch/>
        </p:blipFill>
        <p:spPr bwMode="auto">
          <a:xfrm>
            <a:off x="1234768" y="2118207"/>
            <a:ext cx="4090629" cy="39125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06700" y="863181"/>
            <a:ext cx="4903076" cy="52484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20333272">
            <a:off x="1146580" y="1492039"/>
            <a:ext cx="3862390" cy="36051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63018" y="693255"/>
            <a:ext cx="5468586" cy="52087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6624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0" y="583324"/>
            <a:ext cx="8433514" cy="1491009"/>
          </a:xfrm>
        </p:spPr>
        <p:txBody>
          <a:bodyPr>
            <a:noAutofit/>
          </a:bodyPr>
          <a:lstStyle/>
          <a:p>
            <a:pPr algn="just"/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Вкус микрозелени необычен, но очень приятен!</a:t>
            </a:r>
            <a:endParaRPr lang="ru-RU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922717" y="1916649"/>
            <a:ext cx="3644168" cy="43828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68358" y="1616055"/>
            <a:ext cx="4303987" cy="44851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4103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61241" y="898524"/>
            <a:ext cx="10547131" cy="4509047"/>
          </a:xfrm>
        </p:spPr>
        <p:txBody>
          <a:bodyPr>
            <a:noAutofit/>
          </a:bodyPr>
          <a:lstStyle/>
          <a:p>
            <a:pPr algn="l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микрозелень различных растений.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733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856" y="882869"/>
            <a:ext cx="10815144" cy="898634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Бутерброд с сыром и микрозеленью.  </a:t>
            </a:r>
            <a:b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Творог с проросшей пшеницей.</a:t>
            </a:r>
            <a:endParaRPr lang="ru-RU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6538927" y="1781503"/>
            <a:ext cx="4891073" cy="42882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82413" y="1907626"/>
            <a:ext cx="4258545" cy="41620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1387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45020" y="1671145"/>
            <a:ext cx="4083269" cy="3657600"/>
          </a:xfrm>
        </p:spPr>
        <p:txBody>
          <a:bodyPr>
            <a:noAutofit/>
          </a:bodyPr>
          <a:lstStyle/>
          <a:p>
            <a:r>
              <a:rPr lang="ru-RU" sz="4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Смузи</a:t>
            </a:r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 пророщенной пшеницей.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http://proekt-zg.ru/wp-content/uploads/2018/01/sok-iz-proroshhennoy-pshenitsyi.jpg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0792" y="1087738"/>
            <a:ext cx="5597525" cy="48244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4362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03868" y="657224"/>
            <a:ext cx="9592732" cy="1114425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303867" y="2200275"/>
            <a:ext cx="10111845" cy="3675591"/>
          </a:xfrm>
        </p:spPr>
        <p:txBody>
          <a:bodyPr>
            <a:noAutofit/>
          </a:bodyPr>
          <a:lstStyle/>
          <a:p>
            <a:pPr marL="342900" lvl="0" indent="-342900" algn="l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выращивания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микрозелени в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почве–это наиболее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эффективный способ.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Микрозелень  можно вырастить в домашних условиях на подоконнике северного окна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l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Выращивание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микрозелени позволит обеспечивать себя витаминами круглый год.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7289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98179" y="257175"/>
            <a:ext cx="7556884" cy="295433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18387" y="2317532"/>
            <a:ext cx="5984254" cy="3919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931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646386" y="709613"/>
            <a:ext cx="10720552" cy="5537200"/>
          </a:xfrm>
        </p:spPr>
        <p:txBody>
          <a:bodyPr>
            <a:normAutofit fontScale="92500" lnSpcReduction="10000"/>
          </a:bodyPr>
          <a:lstStyle/>
          <a:p>
            <a:pPr marL="0" lvl="0" indent="0" algn="just" fontAlgn="base">
              <a:lnSpc>
                <a:spcPts val="1690"/>
              </a:lnSpc>
              <a:spcAft>
                <a:spcPts val="0"/>
              </a:spcAft>
              <a:buClr>
                <a:srgbClr val="83992A"/>
              </a:buClr>
              <a:buNone/>
            </a:pPr>
            <a:r>
              <a:rPr lang="ru-RU" sz="4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sz="43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228600" lvl="0" indent="-457200" algn="just" fontAlgn="base">
              <a:lnSpc>
                <a:spcPct val="107000"/>
              </a:lnSpc>
              <a:spcAft>
                <a:spcPts val="0"/>
              </a:spcAft>
              <a:buClr>
                <a:srgbClr val="83992A"/>
              </a:buClr>
              <a:buFont typeface="Arial"/>
              <a:buAutoNum type="arabicPeriod"/>
              <a:tabLst>
                <a:tab pos="457200" algn="l"/>
              </a:tabLst>
            </a:pPr>
            <a:r>
              <a:rPr lang="ru-RU" sz="4300" b="1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Определить какие культуры подойдут к моему проекту.</a:t>
            </a:r>
          </a:p>
          <a:p>
            <a:pPr marL="342900" marR="228600" lvl="0" indent="-342900" algn="just" fontAlgn="base">
              <a:lnSpc>
                <a:spcPct val="107000"/>
              </a:lnSpc>
              <a:spcAft>
                <a:spcPts val="0"/>
              </a:spcAft>
              <a:buClr>
                <a:srgbClr val="83992A"/>
              </a:buClr>
              <a:tabLst>
                <a:tab pos="457200" algn="l"/>
              </a:tabLst>
            </a:pPr>
            <a:r>
              <a:rPr lang="ru-RU" sz="43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4300" b="1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Посеять выбранные культуры двумя способами: в почву и в гидрогели</a:t>
            </a:r>
            <a:r>
              <a:rPr lang="ru-RU" sz="43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marR="228600" lvl="0" indent="-342900" algn="just" fontAlgn="base">
              <a:lnSpc>
                <a:spcPct val="107000"/>
              </a:lnSpc>
              <a:spcAft>
                <a:spcPts val="0"/>
              </a:spcAft>
              <a:buClr>
                <a:srgbClr val="83992A"/>
              </a:buClr>
              <a:tabLst>
                <a:tab pos="457200" algn="l"/>
              </a:tabLst>
            </a:pPr>
            <a:r>
              <a:rPr lang="ru-RU" sz="43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Выяснить какой способ выращивания микрозелени наиболее эффективен.</a:t>
            </a:r>
            <a:endParaRPr lang="ru-RU" sz="43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228600" lvl="0" indent="-342900" algn="just" fontAlgn="base">
              <a:lnSpc>
                <a:spcPct val="107000"/>
              </a:lnSpc>
              <a:spcAft>
                <a:spcPts val="0"/>
              </a:spcAft>
              <a:buClr>
                <a:srgbClr val="83992A"/>
              </a:buClr>
              <a:tabLst>
                <a:tab pos="457200" algn="l"/>
              </a:tabLst>
            </a:pPr>
            <a:r>
              <a:rPr lang="ru-RU" sz="4300" b="1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3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300" b="1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Доказать, что вырастить микрозелень можно даже на северном окне.</a:t>
            </a:r>
            <a:endParaRPr lang="ru-RU" sz="43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9287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30167" y="2144713"/>
            <a:ext cx="10704785" cy="2911475"/>
          </a:xfrm>
        </p:spPr>
        <p:txBody>
          <a:bodyPr>
            <a:noAutofit/>
          </a:bodyPr>
          <a:lstStyle/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Микрозелень </a:t>
            </a:r>
            <a:r>
              <a:rPr 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всходы растений, которые употребляют в пищу еще до того, как на них появятся настоящие листочки. </a:t>
            </a: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Пищевая </a:t>
            </a:r>
            <a:r>
              <a:rPr 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ценность растений на этом этапе считается наивысшей.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Максимальное </a:t>
            </a:r>
            <a:r>
              <a:rPr 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витаминов и других полезных для организма веществ содержится в зелени и овощах в момент их активного роста. Именно поэтому молодые ростки гораздо более полезны, чем созревшие растения.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924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6290" y="1538558"/>
            <a:ext cx="9743089" cy="4531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культуры можно выращивать как микрозелень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качестве микрозелени можно выращивать что угодно: </a:t>
            </a:r>
            <a:r>
              <a:rPr lang="ru-RU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салаты</a:t>
            </a:r>
            <a:r>
              <a:rPr lang="ru-RU" sz="4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пряные травы, злаковые культуры, лук, свеклу и капусту. 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039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орох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6342" y="756745"/>
            <a:ext cx="5364099" cy="51553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6589986" y="1682998"/>
            <a:ext cx="501343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Богат </a:t>
            </a:r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протеинами и фосфором. Содержат витамины группы В, а </a:t>
            </a:r>
            <a:r>
              <a:rPr lang="ru-RU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также витамины </a:t>
            </a:r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С, РР, Е, К.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679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дсолнечни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510" y="971550"/>
            <a:ext cx="4675671" cy="48459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659822" y="1572897"/>
            <a:ext cx="59593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Проростки </a:t>
            </a: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подсолнечника считаются </a:t>
            </a:r>
            <a:r>
              <a:rPr 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источником растительного белка. Содержат большое количество витаминов, аминокислот, антиоксидантов.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132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шениц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103" y="898636"/>
            <a:ext cx="4225159" cy="48715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312979" y="1169065"/>
            <a:ext cx="608549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Пшеница способствует </a:t>
            </a:r>
            <a:r>
              <a:rPr 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нормализации обмена веществ и выведению из организма токсинов. При постоянном употреблении </a:t>
            </a: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повышает </a:t>
            </a:r>
            <a:r>
              <a:rPr 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иммунитет. </a:t>
            </a: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Содержит </a:t>
            </a:r>
            <a:r>
              <a:rPr 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витамины группы В, а также железо, кальций и фосфор.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027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</TotalTime>
  <Words>326</Words>
  <Application>Microsoft Office PowerPoint</Application>
  <PresentationFormat>Произвольный</PresentationFormat>
  <Paragraphs>44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Натуральные материалы</vt:lpstr>
      <vt:lpstr>«Микрозелень на подоконнике» </vt:lpstr>
      <vt:lpstr> Цель: вырастить полезную зелень в условиях короткого светового дня в гидрогели и в почве.  </vt:lpstr>
      <vt:lpstr>Объект исследования: микрозелень различных растений.</vt:lpstr>
      <vt:lpstr>Слайд 4</vt:lpstr>
      <vt:lpstr> Микрозелень – это всходы растений, которые употребляют в пищу еще до того, как на них появятся настоящие листочки. Пищевая ценность растений на этом этапе считается наивысшей.  Максимальное количество витаминов и других полезных для организма веществ содержится в зелени и овощах в момент их активного роста. Именно поэтому молодые ростки гораздо более полезны, чем созревшие растения.</vt:lpstr>
      <vt:lpstr>Слайд 6</vt:lpstr>
      <vt:lpstr>Слайд 7</vt:lpstr>
      <vt:lpstr>Слайд 8</vt:lpstr>
      <vt:lpstr>Слайд 9</vt:lpstr>
      <vt:lpstr>Слайд 10</vt:lpstr>
      <vt:lpstr>Слайд 11</vt:lpstr>
      <vt:lpstr>Практическая часть проекта. Как вырастить микрозелень?  </vt:lpstr>
      <vt:lpstr>Слайд 13</vt:lpstr>
      <vt:lpstr> 2. Проклюнувшие семена переложили в лотки и равномерно распределили в почве и в гидрогели.</vt:lpstr>
      <vt:lpstr>Слайд 15</vt:lpstr>
      <vt:lpstr>Слайд 16</vt:lpstr>
      <vt:lpstr>Слайд 17</vt:lpstr>
      <vt:lpstr>Слайд 18</vt:lpstr>
      <vt:lpstr>Подсолнечник.</vt:lpstr>
      <vt:lpstr>Слайд 20</vt:lpstr>
      <vt:lpstr>Слайд 21</vt:lpstr>
      <vt:lpstr>Слайд 22</vt:lpstr>
      <vt:lpstr>Слайд 23</vt:lpstr>
      <vt:lpstr>На пятый день.</vt:lpstr>
      <vt:lpstr>Наблюдение и анализ результатов. </vt:lpstr>
      <vt:lpstr>Введение дневника.</vt:lpstr>
      <vt:lpstr>Сбор урожая микрозелени.</vt:lpstr>
      <vt:lpstr>Слайд 28</vt:lpstr>
      <vt:lpstr>Вкус микрозелени необычен, но очень приятен!</vt:lpstr>
      <vt:lpstr>Бутерброд с сыром и микрозеленью.   Творог с проросшей пшеницей.</vt:lpstr>
      <vt:lpstr>Смузи с пророщенной пшеницей.</vt:lpstr>
      <vt:lpstr>Вывод: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Микрозелень на подоконнике </dc:title>
  <dc:creator>Ched</dc:creator>
  <cp:lastModifiedBy>Роман</cp:lastModifiedBy>
  <cp:revision>48</cp:revision>
  <dcterms:created xsi:type="dcterms:W3CDTF">2019-03-20T14:13:06Z</dcterms:created>
  <dcterms:modified xsi:type="dcterms:W3CDTF">2023-10-31T08:32:35Z</dcterms:modified>
</cp:coreProperties>
</file>